
<file path=[Content_Types].xml><?xml version="1.0" encoding="utf-8"?>
<Types xmlns="http://schemas.openxmlformats.org/package/2006/content-types">
  <Default ContentType="image/jpeg" Extension="jpg"/>
  <Default ContentType="image/svg+xml" Extension="sv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drawingml.diagramData+xml" PartName="/ppt/diagrams/data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1.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99F4C-D571-4AE3-B5F9-0998A79DAF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4E4E4F-8439-4CB1-B60D-227E29D87B9B}">
      <dgm:prSet/>
      <dgm:spPr/>
      <dgm:t>
        <a:bodyPr/>
        <a:lstStyle/>
        <a:p>
          <a:r>
            <a:rPr lang="tr-TR" b="1" i="1" dirty="0"/>
            <a:t>Flexible environment</a:t>
          </a:r>
          <a:r>
            <a:rPr lang="tr-TR" b="1" dirty="0"/>
            <a:t>. </a:t>
          </a:r>
          <a:r>
            <a:rPr lang="tr-TR" dirty="0"/>
            <a:t>learning in different ways and at different speeds and give learners choice in how they demonstrate evidence that they have mastered course content. </a:t>
          </a:r>
          <a:endParaRPr lang="en-US" dirty="0"/>
        </a:p>
      </dgm:t>
    </dgm:pt>
    <dgm:pt modelId="{6D064E6C-9415-46EA-BACE-ACA6DE946DD3}" type="parTrans" cxnId="{270D91CC-28D0-4923-8272-211012190F51}">
      <dgm:prSet/>
      <dgm:spPr/>
      <dgm:t>
        <a:bodyPr/>
        <a:lstStyle/>
        <a:p>
          <a:endParaRPr lang="en-US"/>
        </a:p>
      </dgm:t>
    </dgm:pt>
    <dgm:pt modelId="{F43F2C18-4F70-41F4-9036-DF8AE85CC4FF}" type="sibTrans" cxnId="{270D91CC-28D0-4923-8272-211012190F51}">
      <dgm:prSet/>
      <dgm:spPr/>
      <dgm:t>
        <a:bodyPr/>
        <a:lstStyle/>
        <a:p>
          <a:endParaRPr lang="en-US"/>
        </a:p>
      </dgm:t>
    </dgm:pt>
    <dgm:pt modelId="{2E54E307-1934-4349-8BD2-78110B1150CE}">
      <dgm:prSet/>
      <dgm:spPr/>
      <dgm:t>
        <a:bodyPr/>
        <a:lstStyle/>
        <a:p>
          <a:r>
            <a:rPr lang="tr-TR" b="1" i="1"/>
            <a:t>Learning culture</a:t>
          </a:r>
          <a:r>
            <a:rPr lang="tr-TR" i="1"/>
            <a:t>.</a:t>
          </a:r>
          <a:r>
            <a:rPr lang="tr-TR"/>
            <a:t>community that values the learning process in all its forms, including all the warts, with learners at the center rather than the instructor </a:t>
          </a:r>
          <a:endParaRPr lang="en-US"/>
        </a:p>
      </dgm:t>
    </dgm:pt>
    <dgm:pt modelId="{640A8799-E417-475B-AE60-46813B5DBA39}" type="parTrans" cxnId="{5F3DCEF5-C473-4242-8834-6962B9C600CA}">
      <dgm:prSet/>
      <dgm:spPr/>
      <dgm:t>
        <a:bodyPr/>
        <a:lstStyle/>
        <a:p>
          <a:endParaRPr lang="en-US"/>
        </a:p>
      </dgm:t>
    </dgm:pt>
    <dgm:pt modelId="{6D64556B-B4A5-4BB0-93BB-6B0772ACE9B0}" type="sibTrans" cxnId="{5F3DCEF5-C473-4242-8834-6962B9C600CA}">
      <dgm:prSet/>
      <dgm:spPr/>
      <dgm:t>
        <a:bodyPr/>
        <a:lstStyle/>
        <a:p>
          <a:endParaRPr lang="en-US"/>
        </a:p>
      </dgm:t>
    </dgm:pt>
    <dgm:pt modelId="{67D04E9B-5B6D-47DF-B6FF-250BADD19EF4}">
      <dgm:prSet/>
      <dgm:spPr/>
      <dgm:t>
        <a:bodyPr/>
        <a:lstStyle/>
        <a:p>
          <a:r>
            <a:rPr lang="tr-TR" b="1"/>
            <a:t>Intentional Content</a:t>
          </a:r>
          <a:r>
            <a:rPr lang="tr-TR"/>
            <a:t>. text, video, and online content that is tightly constructed with high educational quality and very little “fluff” </a:t>
          </a:r>
          <a:endParaRPr lang="en-US"/>
        </a:p>
      </dgm:t>
    </dgm:pt>
    <dgm:pt modelId="{5DEBDB58-8250-4367-89F5-6625346E0B4A}" type="parTrans" cxnId="{7BF16E04-96A8-4DC7-86D3-30336B120215}">
      <dgm:prSet/>
      <dgm:spPr/>
      <dgm:t>
        <a:bodyPr/>
        <a:lstStyle/>
        <a:p>
          <a:endParaRPr lang="en-US"/>
        </a:p>
      </dgm:t>
    </dgm:pt>
    <dgm:pt modelId="{BE106906-E941-4557-8A8F-9015ABCC3652}" type="sibTrans" cxnId="{7BF16E04-96A8-4DC7-86D3-30336B120215}">
      <dgm:prSet/>
      <dgm:spPr/>
      <dgm:t>
        <a:bodyPr/>
        <a:lstStyle/>
        <a:p>
          <a:endParaRPr lang="en-US"/>
        </a:p>
      </dgm:t>
    </dgm:pt>
    <dgm:pt modelId="{69A68BE7-AB66-425B-A89A-5FAEF2E45E61}">
      <dgm:prSet/>
      <dgm:spPr/>
      <dgm:t>
        <a:bodyPr/>
        <a:lstStyle/>
        <a:p>
          <a:r>
            <a:rPr lang="tr-TR" b="1" i="1"/>
            <a:t>Professional educator</a:t>
          </a:r>
          <a:r>
            <a:rPr lang="tr-TR"/>
            <a:t>. a number of difficult jobs for an INSTRUCTOR. </a:t>
          </a:r>
          <a:endParaRPr lang="en-US"/>
        </a:p>
      </dgm:t>
    </dgm:pt>
    <dgm:pt modelId="{1DDFCE2F-5C1F-4280-9AFA-A70586BB04CE}" type="parTrans" cxnId="{828F6CC0-50A6-48B4-AA77-93B4A5720F94}">
      <dgm:prSet/>
      <dgm:spPr/>
      <dgm:t>
        <a:bodyPr/>
        <a:lstStyle/>
        <a:p>
          <a:endParaRPr lang="en-US"/>
        </a:p>
      </dgm:t>
    </dgm:pt>
    <dgm:pt modelId="{4774982A-FC21-4DFC-AC8A-58953FF73618}" type="sibTrans" cxnId="{828F6CC0-50A6-48B4-AA77-93B4A5720F94}">
      <dgm:prSet/>
      <dgm:spPr/>
      <dgm:t>
        <a:bodyPr/>
        <a:lstStyle/>
        <a:p>
          <a:endParaRPr lang="en-US"/>
        </a:p>
      </dgm:t>
    </dgm:pt>
    <dgm:pt modelId="{B8C56B18-D3AD-A94C-B31C-501A92444C6F}" type="pres">
      <dgm:prSet presAssocID="{13F99F4C-D571-4AE3-B5F9-0998A79DAFF6}" presName="vert0" presStyleCnt="0">
        <dgm:presLayoutVars>
          <dgm:dir/>
          <dgm:animOne val="branch"/>
          <dgm:animLvl val="lvl"/>
        </dgm:presLayoutVars>
      </dgm:prSet>
      <dgm:spPr/>
    </dgm:pt>
    <dgm:pt modelId="{3772C4A5-9793-8A4A-AC88-88CF30A60E67}" type="pres">
      <dgm:prSet presAssocID="{2E4E4E4F-8439-4CB1-B60D-227E29D87B9B}" presName="thickLine" presStyleLbl="alignNode1" presStyleIdx="0" presStyleCnt="4"/>
      <dgm:spPr/>
    </dgm:pt>
    <dgm:pt modelId="{482403B2-07E6-7E43-9D9E-32C6A88786F0}" type="pres">
      <dgm:prSet presAssocID="{2E4E4E4F-8439-4CB1-B60D-227E29D87B9B}" presName="horz1" presStyleCnt="0"/>
      <dgm:spPr/>
    </dgm:pt>
    <dgm:pt modelId="{9F195990-E2F3-354B-BB89-B1D547DECD0C}" type="pres">
      <dgm:prSet presAssocID="{2E4E4E4F-8439-4CB1-B60D-227E29D87B9B}" presName="tx1" presStyleLbl="revTx" presStyleIdx="0" presStyleCnt="4"/>
      <dgm:spPr/>
    </dgm:pt>
    <dgm:pt modelId="{93D2C4AC-39BA-FA4A-B7A5-6F7D5CCCA5C7}" type="pres">
      <dgm:prSet presAssocID="{2E4E4E4F-8439-4CB1-B60D-227E29D87B9B}" presName="vert1" presStyleCnt="0"/>
      <dgm:spPr/>
    </dgm:pt>
    <dgm:pt modelId="{6CE94ADF-0F14-C445-8AF7-42CDE7AA4399}" type="pres">
      <dgm:prSet presAssocID="{2E54E307-1934-4349-8BD2-78110B1150CE}" presName="thickLine" presStyleLbl="alignNode1" presStyleIdx="1" presStyleCnt="4"/>
      <dgm:spPr/>
    </dgm:pt>
    <dgm:pt modelId="{BED20C1A-9E15-CF47-A687-4A7867402A59}" type="pres">
      <dgm:prSet presAssocID="{2E54E307-1934-4349-8BD2-78110B1150CE}" presName="horz1" presStyleCnt="0"/>
      <dgm:spPr/>
    </dgm:pt>
    <dgm:pt modelId="{BCEDC594-E412-B444-9FA5-5E8C2823418E}" type="pres">
      <dgm:prSet presAssocID="{2E54E307-1934-4349-8BD2-78110B1150CE}" presName="tx1" presStyleLbl="revTx" presStyleIdx="1" presStyleCnt="4"/>
      <dgm:spPr/>
    </dgm:pt>
    <dgm:pt modelId="{2EEE307A-FD0A-074C-9C43-25B84C51EBBC}" type="pres">
      <dgm:prSet presAssocID="{2E54E307-1934-4349-8BD2-78110B1150CE}" presName="vert1" presStyleCnt="0"/>
      <dgm:spPr/>
    </dgm:pt>
    <dgm:pt modelId="{8D34ADC5-A909-1641-B7A0-8C2E1552E09E}" type="pres">
      <dgm:prSet presAssocID="{67D04E9B-5B6D-47DF-B6FF-250BADD19EF4}" presName="thickLine" presStyleLbl="alignNode1" presStyleIdx="2" presStyleCnt="4"/>
      <dgm:spPr/>
    </dgm:pt>
    <dgm:pt modelId="{62BBB49F-3137-DC4A-B479-241E165CBEBF}" type="pres">
      <dgm:prSet presAssocID="{67D04E9B-5B6D-47DF-B6FF-250BADD19EF4}" presName="horz1" presStyleCnt="0"/>
      <dgm:spPr/>
    </dgm:pt>
    <dgm:pt modelId="{E218118F-0E15-2F42-A8F7-E8C20CDCE69B}" type="pres">
      <dgm:prSet presAssocID="{67D04E9B-5B6D-47DF-B6FF-250BADD19EF4}" presName="tx1" presStyleLbl="revTx" presStyleIdx="2" presStyleCnt="4"/>
      <dgm:spPr/>
    </dgm:pt>
    <dgm:pt modelId="{65BA0DCF-B667-8745-A337-0480AB9D9B27}" type="pres">
      <dgm:prSet presAssocID="{67D04E9B-5B6D-47DF-B6FF-250BADD19EF4}" presName="vert1" presStyleCnt="0"/>
      <dgm:spPr/>
    </dgm:pt>
    <dgm:pt modelId="{4A929261-558D-0040-A2DE-240ED130FD46}" type="pres">
      <dgm:prSet presAssocID="{69A68BE7-AB66-425B-A89A-5FAEF2E45E61}" presName="thickLine" presStyleLbl="alignNode1" presStyleIdx="3" presStyleCnt="4"/>
      <dgm:spPr/>
    </dgm:pt>
    <dgm:pt modelId="{74BDD4B8-7295-3349-8C17-19013F430080}" type="pres">
      <dgm:prSet presAssocID="{69A68BE7-AB66-425B-A89A-5FAEF2E45E61}" presName="horz1" presStyleCnt="0"/>
      <dgm:spPr/>
    </dgm:pt>
    <dgm:pt modelId="{67584248-285D-D74E-AAEC-1F5265F35682}" type="pres">
      <dgm:prSet presAssocID="{69A68BE7-AB66-425B-A89A-5FAEF2E45E61}" presName="tx1" presStyleLbl="revTx" presStyleIdx="3" presStyleCnt="4"/>
      <dgm:spPr/>
    </dgm:pt>
    <dgm:pt modelId="{1ADE2627-3A57-1143-BB68-9E1E3913F081}" type="pres">
      <dgm:prSet presAssocID="{69A68BE7-AB66-425B-A89A-5FAEF2E45E61}" presName="vert1" presStyleCnt="0"/>
      <dgm:spPr/>
    </dgm:pt>
  </dgm:ptLst>
  <dgm:cxnLst>
    <dgm:cxn modelId="{8F11E302-E854-AF46-8487-8392E3ABD5B8}" type="presOf" srcId="{69A68BE7-AB66-425B-A89A-5FAEF2E45E61}" destId="{67584248-285D-D74E-AAEC-1F5265F35682}" srcOrd="0" destOrd="0" presId="urn:microsoft.com/office/officeart/2008/layout/LinedList"/>
    <dgm:cxn modelId="{7BF16E04-96A8-4DC7-86D3-30336B120215}" srcId="{13F99F4C-D571-4AE3-B5F9-0998A79DAFF6}" destId="{67D04E9B-5B6D-47DF-B6FF-250BADD19EF4}" srcOrd="2" destOrd="0" parTransId="{5DEBDB58-8250-4367-89F5-6625346E0B4A}" sibTransId="{BE106906-E941-4557-8A8F-9015ABCC3652}"/>
    <dgm:cxn modelId="{3D68F341-29DE-AC48-BF2F-97E9396EEB0A}" type="presOf" srcId="{67D04E9B-5B6D-47DF-B6FF-250BADD19EF4}" destId="{E218118F-0E15-2F42-A8F7-E8C20CDCE69B}" srcOrd="0" destOrd="0" presId="urn:microsoft.com/office/officeart/2008/layout/LinedList"/>
    <dgm:cxn modelId="{CA3D1654-AEE1-A54B-A91C-37CD87FF352E}" type="presOf" srcId="{2E4E4E4F-8439-4CB1-B60D-227E29D87B9B}" destId="{9F195990-E2F3-354B-BB89-B1D547DECD0C}" srcOrd="0" destOrd="0" presId="urn:microsoft.com/office/officeart/2008/layout/LinedList"/>
    <dgm:cxn modelId="{FA052FBE-098E-2543-8E04-7F4D79F4D6E9}" type="presOf" srcId="{2E54E307-1934-4349-8BD2-78110B1150CE}" destId="{BCEDC594-E412-B444-9FA5-5E8C2823418E}" srcOrd="0" destOrd="0" presId="urn:microsoft.com/office/officeart/2008/layout/LinedList"/>
    <dgm:cxn modelId="{828F6CC0-50A6-48B4-AA77-93B4A5720F94}" srcId="{13F99F4C-D571-4AE3-B5F9-0998A79DAFF6}" destId="{69A68BE7-AB66-425B-A89A-5FAEF2E45E61}" srcOrd="3" destOrd="0" parTransId="{1DDFCE2F-5C1F-4280-9AFA-A70586BB04CE}" sibTransId="{4774982A-FC21-4DFC-AC8A-58953FF73618}"/>
    <dgm:cxn modelId="{270D91CC-28D0-4923-8272-211012190F51}" srcId="{13F99F4C-D571-4AE3-B5F9-0998A79DAFF6}" destId="{2E4E4E4F-8439-4CB1-B60D-227E29D87B9B}" srcOrd="0" destOrd="0" parTransId="{6D064E6C-9415-46EA-BACE-ACA6DE946DD3}" sibTransId="{F43F2C18-4F70-41F4-9036-DF8AE85CC4FF}"/>
    <dgm:cxn modelId="{BFEA02E4-4475-A74C-A158-954458A1E742}" type="presOf" srcId="{13F99F4C-D571-4AE3-B5F9-0998A79DAFF6}" destId="{B8C56B18-D3AD-A94C-B31C-501A92444C6F}" srcOrd="0" destOrd="0" presId="urn:microsoft.com/office/officeart/2008/layout/LinedList"/>
    <dgm:cxn modelId="{5F3DCEF5-C473-4242-8834-6962B9C600CA}" srcId="{13F99F4C-D571-4AE3-B5F9-0998A79DAFF6}" destId="{2E54E307-1934-4349-8BD2-78110B1150CE}" srcOrd="1" destOrd="0" parTransId="{640A8799-E417-475B-AE60-46813B5DBA39}" sibTransId="{6D64556B-B4A5-4BB0-93BB-6B0772ACE9B0}"/>
    <dgm:cxn modelId="{7A75EE77-AD8E-864F-B7FE-483C710C3A1B}" type="presParOf" srcId="{B8C56B18-D3AD-A94C-B31C-501A92444C6F}" destId="{3772C4A5-9793-8A4A-AC88-88CF30A60E67}" srcOrd="0" destOrd="0" presId="urn:microsoft.com/office/officeart/2008/layout/LinedList"/>
    <dgm:cxn modelId="{B80B0F58-EE62-6247-BC68-D3064EC6ACD5}" type="presParOf" srcId="{B8C56B18-D3AD-A94C-B31C-501A92444C6F}" destId="{482403B2-07E6-7E43-9D9E-32C6A88786F0}" srcOrd="1" destOrd="0" presId="urn:microsoft.com/office/officeart/2008/layout/LinedList"/>
    <dgm:cxn modelId="{68AC57B3-845C-D64F-9FDD-FAFA7E833FB2}" type="presParOf" srcId="{482403B2-07E6-7E43-9D9E-32C6A88786F0}" destId="{9F195990-E2F3-354B-BB89-B1D547DECD0C}" srcOrd="0" destOrd="0" presId="urn:microsoft.com/office/officeart/2008/layout/LinedList"/>
    <dgm:cxn modelId="{422A149A-FE85-384F-A3D0-6CA6E3048534}" type="presParOf" srcId="{482403B2-07E6-7E43-9D9E-32C6A88786F0}" destId="{93D2C4AC-39BA-FA4A-B7A5-6F7D5CCCA5C7}" srcOrd="1" destOrd="0" presId="urn:microsoft.com/office/officeart/2008/layout/LinedList"/>
    <dgm:cxn modelId="{50C22EFF-4087-D54C-BB3F-AF065E1BABA2}" type="presParOf" srcId="{B8C56B18-D3AD-A94C-B31C-501A92444C6F}" destId="{6CE94ADF-0F14-C445-8AF7-42CDE7AA4399}" srcOrd="2" destOrd="0" presId="urn:microsoft.com/office/officeart/2008/layout/LinedList"/>
    <dgm:cxn modelId="{1BF3EFBA-68A2-8E44-A531-3C09DB5F4505}" type="presParOf" srcId="{B8C56B18-D3AD-A94C-B31C-501A92444C6F}" destId="{BED20C1A-9E15-CF47-A687-4A7867402A59}" srcOrd="3" destOrd="0" presId="urn:microsoft.com/office/officeart/2008/layout/LinedList"/>
    <dgm:cxn modelId="{0599A533-9D30-1846-99DC-E0CAC648E4C0}" type="presParOf" srcId="{BED20C1A-9E15-CF47-A687-4A7867402A59}" destId="{BCEDC594-E412-B444-9FA5-5E8C2823418E}" srcOrd="0" destOrd="0" presId="urn:microsoft.com/office/officeart/2008/layout/LinedList"/>
    <dgm:cxn modelId="{F742B14F-7779-D448-AE58-1F5385CD0D2E}" type="presParOf" srcId="{BED20C1A-9E15-CF47-A687-4A7867402A59}" destId="{2EEE307A-FD0A-074C-9C43-25B84C51EBBC}" srcOrd="1" destOrd="0" presId="urn:microsoft.com/office/officeart/2008/layout/LinedList"/>
    <dgm:cxn modelId="{B9442F74-F42F-2D46-BB0E-34B0CB8F378F}" type="presParOf" srcId="{B8C56B18-D3AD-A94C-B31C-501A92444C6F}" destId="{8D34ADC5-A909-1641-B7A0-8C2E1552E09E}" srcOrd="4" destOrd="0" presId="urn:microsoft.com/office/officeart/2008/layout/LinedList"/>
    <dgm:cxn modelId="{C1A35F72-D31F-7F49-A1FF-9591A82CB777}" type="presParOf" srcId="{B8C56B18-D3AD-A94C-B31C-501A92444C6F}" destId="{62BBB49F-3137-DC4A-B479-241E165CBEBF}" srcOrd="5" destOrd="0" presId="urn:microsoft.com/office/officeart/2008/layout/LinedList"/>
    <dgm:cxn modelId="{1861195D-A4E4-4845-A759-2362FDD7DFA5}" type="presParOf" srcId="{62BBB49F-3137-DC4A-B479-241E165CBEBF}" destId="{E218118F-0E15-2F42-A8F7-E8C20CDCE69B}" srcOrd="0" destOrd="0" presId="urn:microsoft.com/office/officeart/2008/layout/LinedList"/>
    <dgm:cxn modelId="{53E7F6EC-CB8F-EF40-B1AF-7EC63D00958D}" type="presParOf" srcId="{62BBB49F-3137-DC4A-B479-241E165CBEBF}" destId="{65BA0DCF-B667-8745-A337-0480AB9D9B27}" srcOrd="1" destOrd="0" presId="urn:microsoft.com/office/officeart/2008/layout/LinedList"/>
    <dgm:cxn modelId="{DD3E42A7-BB52-6342-A9F8-FB468F3D9A94}" type="presParOf" srcId="{B8C56B18-D3AD-A94C-B31C-501A92444C6F}" destId="{4A929261-558D-0040-A2DE-240ED130FD46}" srcOrd="6" destOrd="0" presId="urn:microsoft.com/office/officeart/2008/layout/LinedList"/>
    <dgm:cxn modelId="{FE90BF6C-8669-D042-90D6-748B5B725B03}" type="presParOf" srcId="{B8C56B18-D3AD-A94C-B31C-501A92444C6F}" destId="{74BDD4B8-7295-3349-8C17-19013F430080}" srcOrd="7" destOrd="0" presId="urn:microsoft.com/office/officeart/2008/layout/LinedList"/>
    <dgm:cxn modelId="{96249805-1FED-EE4A-AB59-62B0E144E433}" type="presParOf" srcId="{74BDD4B8-7295-3349-8C17-19013F430080}" destId="{67584248-285D-D74E-AAEC-1F5265F35682}" srcOrd="0" destOrd="0" presId="urn:microsoft.com/office/officeart/2008/layout/LinedList"/>
    <dgm:cxn modelId="{C6BA9186-B421-BA47-93E3-3944D7CCF51F}" type="presParOf" srcId="{74BDD4B8-7295-3349-8C17-19013F430080}" destId="{1ADE2627-3A57-1143-BB68-9E1E3913F081}" srcOrd="1" destOrd="0" presId="urn:microsoft.com/office/officeart/2008/layout/LinedList"/>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2C4A5-9793-8A4A-AC88-88CF30A60E67}">
      <dsp:nvSpPr>
        <dsp:cNvPr id="0" name=""/>
        <dsp:cNvSpPr/>
      </dsp:nvSpPr>
      <dsp:spPr>
        <a:xfrm>
          <a:off x="0" y="0"/>
          <a:ext cx="11074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95990-E2F3-354B-BB89-B1D547DECD0C}">
      <dsp:nvSpPr>
        <dsp:cNvPr id="0" name=""/>
        <dsp:cNvSpPr/>
      </dsp:nvSpPr>
      <dsp:spPr>
        <a:xfrm>
          <a:off x="0" y="0"/>
          <a:ext cx="11074400" cy="150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b="1" i="1" kern="1200" dirty="0"/>
            <a:t>Flexible environment</a:t>
          </a:r>
          <a:r>
            <a:rPr lang="tr-TR" sz="2800" b="1" kern="1200" dirty="0"/>
            <a:t>. </a:t>
          </a:r>
          <a:r>
            <a:rPr lang="tr-TR" sz="2800" kern="1200" dirty="0"/>
            <a:t>learning in different ways and at different speeds and give learners choice in how they demonstrate evidence that they have mastered course content. </a:t>
          </a:r>
          <a:endParaRPr lang="en-US" sz="2800" kern="1200" dirty="0"/>
        </a:p>
      </dsp:txBody>
      <dsp:txXfrm>
        <a:off x="0" y="0"/>
        <a:ext cx="11074400" cy="1504870"/>
      </dsp:txXfrm>
    </dsp:sp>
    <dsp:sp modelId="{6CE94ADF-0F14-C445-8AF7-42CDE7AA4399}">
      <dsp:nvSpPr>
        <dsp:cNvPr id="0" name=""/>
        <dsp:cNvSpPr/>
      </dsp:nvSpPr>
      <dsp:spPr>
        <a:xfrm>
          <a:off x="0" y="1504870"/>
          <a:ext cx="11074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DC594-E412-B444-9FA5-5E8C2823418E}">
      <dsp:nvSpPr>
        <dsp:cNvPr id="0" name=""/>
        <dsp:cNvSpPr/>
      </dsp:nvSpPr>
      <dsp:spPr>
        <a:xfrm>
          <a:off x="0" y="1504870"/>
          <a:ext cx="11074400" cy="150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b="1" i="1" kern="1200"/>
            <a:t>Learning culture</a:t>
          </a:r>
          <a:r>
            <a:rPr lang="tr-TR" sz="2800" i="1" kern="1200"/>
            <a:t>.</a:t>
          </a:r>
          <a:r>
            <a:rPr lang="tr-TR" sz="2800" kern="1200"/>
            <a:t>community that values the learning process in all its forms, including all the warts, with learners at the center rather than the instructor </a:t>
          </a:r>
          <a:endParaRPr lang="en-US" sz="2800" kern="1200"/>
        </a:p>
      </dsp:txBody>
      <dsp:txXfrm>
        <a:off x="0" y="1504870"/>
        <a:ext cx="11074400" cy="1504870"/>
      </dsp:txXfrm>
    </dsp:sp>
    <dsp:sp modelId="{8D34ADC5-A909-1641-B7A0-8C2E1552E09E}">
      <dsp:nvSpPr>
        <dsp:cNvPr id="0" name=""/>
        <dsp:cNvSpPr/>
      </dsp:nvSpPr>
      <dsp:spPr>
        <a:xfrm>
          <a:off x="0" y="3009741"/>
          <a:ext cx="11074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8118F-0E15-2F42-A8F7-E8C20CDCE69B}">
      <dsp:nvSpPr>
        <dsp:cNvPr id="0" name=""/>
        <dsp:cNvSpPr/>
      </dsp:nvSpPr>
      <dsp:spPr>
        <a:xfrm>
          <a:off x="0" y="3009741"/>
          <a:ext cx="11074400" cy="150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b="1" kern="1200"/>
            <a:t>Intentional Content</a:t>
          </a:r>
          <a:r>
            <a:rPr lang="tr-TR" sz="2800" kern="1200"/>
            <a:t>. text, video, and online content that is tightly constructed with high educational quality and very little “fluff” </a:t>
          </a:r>
          <a:endParaRPr lang="en-US" sz="2800" kern="1200"/>
        </a:p>
      </dsp:txBody>
      <dsp:txXfrm>
        <a:off x="0" y="3009741"/>
        <a:ext cx="11074400" cy="1504870"/>
      </dsp:txXfrm>
    </dsp:sp>
    <dsp:sp modelId="{4A929261-558D-0040-A2DE-240ED130FD46}">
      <dsp:nvSpPr>
        <dsp:cNvPr id="0" name=""/>
        <dsp:cNvSpPr/>
      </dsp:nvSpPr>
      <dsp:spPr>
        <a:xfrm>
          <a:off x="0" y="4514612"/>
          <a:ext cx="11074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84248-285D-D74E-AAEC-1F5265F35682}">
      <dsp:nvSpPr>
        <dsp:cNvPr id="0" name=""/>
        <dsp:cNvSpPr/>
      </dsp:nvSpPr>
      <dsp:spPr>
        <a:xfrm>
          <a:off x="0" y="4514612"/>
          <a:ext cx="11074400" cy="150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b="1" i="1" kern="1200"/>
            <a:t>Professional educator</a:t>
          </a:r>
          <a:r>
            <a:rPr lang="tr-TR" sz="2800" kern="1200"/>
            <a:t>. a number of difficult jobs for an INSTRUCTOR. </a:t>
          </a:r>
          <a:endParaRPr lang="en-US" sz="2800" kern="1200"/>
        </a:p>
      </dsp:txBody>
      <dsp:txXfrm>
        <a:off x="0" y="4514612"/>
        <a:ext cx="11074400" cy="15048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E35FC-D5C1-4261-862D-8584C87CC413}"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9CD72-BA4C-4040-B9EA-EE6ED69C6F5C}" type="slidenum">
              <a:rPr lang="en-GB" smtClean="0"/>
              <a:t>‹#›</a:t>
            </a:fld>
            <a:endParaRPr lang="en-GB"/>
          </a:p>
        </p:txBody>
      </p:sp>
    </p:spTree>
    <p:extLst>
      <p:ext uri="{BB962C8B-B14F-4D97-AF65-F5344CB8AC3E}">
        <p14:creationId xmlns:p14="http://schemas.microsoft.com/office/powerpoint/2010/main" val="404102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380360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solidFill>
                  <a:schemeClr val="tx1"/>
                </a:solidFill>
              </a:rPr>
              <a:t>The Finnish education system today consists of </a:t>
            </a:r>
            <a:r>
              <a:rPr lang="en-US" b="1" dirty="0">
                <a:solidFill>
                  <a:schemeClr val="tx1"/>
                </a:solidFill>
              </a:rPr>
              <a:t>early</a:t>
            </a:r>
            <a:r>
              <a:rPr lang="en-US" dirty="0">
                <a:solidFill>
                  <a:schemeClr val="tx1"/>
                </a:solidFill>
              </a:rPr>
              <a:t> </a:t>
            </a:r>
            <a:r>
              <a:rPr lang="en-US" b="1" dirty="0">
                <a:solidFill>
                  <a:schemeClr val="tx1"/>
                </a:solidFill>
              </a:rPr>
              <a:t>childhood education and care</a:t>
            </a:r>
            <a:r>
              <a:rPr lang="en-US" dirty="0">
                <a:solidFill>
                  <a:schemeClr val="tx1"/>
                </a:solidFill>
              </a:rPr>
              <a:t>, one-year </a:t>
            </a:r>
            <a:r>
              <a:rPr lang="en-US" b="1" dirty="0">
                <a:solidFill>
                  <a:schemeClr val="tx1"/>
                </a:solidFill>
              </a:rPr>
              <a:t>pre-primary education</a:t>
            </a:r>
            <a:r>
              <a:rPr lang="en-US" dirty="0">
                <a:solidFill>
                  <a:schemeClr val="tx1"/>
                </a:solidFill>
              </a:rPr>
              <a:t>, nine-year </a:t>
            </a:r>
            <a:r>
              <a:rPr lang="en-US" b="1" dirty="0">
                <a:solidFill>
                  <a:schemeClr val="tx1"/>
                </a:solidFill>
              </a:rPr>
              <a:t>basic education</a:t>
            </a:r>
            <a:r>
              <a:rPr lang="en-US" dirty="0">
                <a:solidFill>
                  <a:schemeClr val="tx1"/>
                </a:solidFill>
              </a:rPr>
              <a:t>, </a:t>
            </a:r>
            <a:r>
              <a:rPr lang="en-US" b="1" dirty="0">
                <a:solidFill>
                  <a:schemeClr val="tx1"/>
                </a:solidFill>
              </a:rPr>
              <a:t>upper</a:t>
            </a:r>
            <a:r>
              <a:rPr lang="en-US" dirty="0">
                <a:solidFill>
                  <a:schemeClr val="tx1"/>
                </a:solidFill>
              </a:rPr>
              <a:t> </a:t>
            </a:r>
            <a:r>
              <a:rPr lang="en-US" b="1" dirty="0">
                <a:solidFill>
                  <a:schemeClr val="tx1"/>
                </a:solidFill>
              </a:rPr>
              <a:t>secondary</a:t>
            </a:r>
            <a:r>
              <a:rPr lang="en-US" dirty="0">
                <a:solidFill>
                  <a:schemeClr val="tx1"/>
                </a:solidFill>
              </a:rPr>
              <a:t> (general or vocational) and </a:t>
            </a:r>
            <a:r>
              <a:rPr lang="en-US" b="1" dirty="0">
                <a:solidFill>
                  <a:schemeClr val="tx1"/>
                </a:solidFill>
              </a:rPr>
              <a:t>higher education.</a:t>
            </a:r>
            <a:endParaRPr lang="en-US" dirty="0">
              <a:solidFill>
                <a:schemeClr val="tx1"/>
              </a:solidFill>
            </a:endParaRPr>
          </a:p>
          <a:p>
            <a:endParaRPr lang="en-US" dirty="0">
              <a:solidFill>
                <a:schemeClr val="tx1"/>
              </a:solidFill>
            </a:endParaRPr>
          </a:p>
          <a:p>
            <a:r>
              <a:rPr lang="en-US" dirty="0">
                <a:solidFill>
                  <a:schemeClr val="tx1"/>
                </a:solidFill>
              </a:rPr>
              <a:t>Additionally, lifelong/continuous learning is emphasized and </a:t>
            </a:r>
            <a:r>
              <a:rPr lang="en-US" b="1" dirty="0">
                <a:solidFill>
                  <a:schemeClr val="tx1"/>
                </a:solidFill>
              </a:rPr>
              <a:t>adult education is available at all levels </a:t>
            </a:r>
            <a:r>
              <a:rPr lang="en-US" dirty="0">
                <a:solidFill>
                  <a:schemeClr val="tx1"/>
                </a:solidFill>
              </a:rPr>
              <a:t>of education and in non-formal education</a:t>
            </a:r>
            <a:r>
              <a:rPr lang="en-US" b="1" dirty="0">
                <a:solidFill>
                  <a:schemeClr val="tx1"/>
                </a:solidFill>
              </a:rPr>
              <a:t>.</a:t>
            </a:r>
            <a:r>
              <a:rPr lang="en-US" dirty="0">
                <a:solidFill>
                  <a:schemeClr val="tx1"/>
                </a:solidFill>
              </a:rPr>
              <a:t> It is no coincidence that in Finland enrolment in adult education ranks among the highest in the world together with other Nordic countries.</a:t>
            </a:r>
            <a:endParaRPr lang="fi-FI" dirty="0">
              <a:solidFill>
                <a:schemeClr val="tx1"/>
              </a:solidFill>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21257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The average class size is around 20 pupils </a:t>
            </a:r>
            <a:r>
              <a:rPr lang="en-US" dirty="0">
                <a:solidFill>
                  <a:schemeClr val="tx1"/>
                </a:solidFill>
              </a:rPr>
              <a:t>in primary and lower secondary education. </a:t>
            </a:r>
            <a:r>
              <a:rPr lang="en-US" dirty="0"/>
              <a:t>At primary level, the average class in OECD countries has 21 students. </a:t>
            </a:r>
          </a:p>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221488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37504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5/16/2023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665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5/16/2023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431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5/16/2023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131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6866" y="1989667"/>
            <a:ext cx="7298268" cy="1727365"/>
          </a:xfrm>
        </p:spPr>
        <p:txBody>
          <a:bodyPr anchor="b" anchorCtr="0"/>
          <a:lstStyle>
            <a:lvl1pPr algn="l">
              <a:defRPr sz="3733"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17.5.2023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624418" y="645585"/>
            <a:ext cx="784037" cy="478367"/>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8" name="Freeform 11"/>
          <p:cNvSpPr>
            <a:spLocks noChangeAspect="1" noEditPoints="1"/>
          </p:cNvSpPr>
          <p:nvPr userDrawn="1"/>
        </p:nvSpPr>
        <p:spPr bwMode="auto">
          <a:xfrm>
            <a:off x="10643984" y="645586"/>
            <a:ext cx="923600" cy="478365"/>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753787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5/16/2023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72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5/16/2023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23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5/16/2023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172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5/16/2023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344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5/16/2023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771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5/16/2023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217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5/16/2023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223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5/16/2023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975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5/16/2023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94476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0" r:id="rId6"/>
    <p:sldLayoutId id="2147483776" r:id="rId7"/>
    <p:sldLayoutId id="2147483777" r:id="rId8"/>
    <p:sldLayoutId id="2147483778" r:id="rId9"/>
    <p:sldLayoutId id="2147483779" r:id="rId10"/>
    <p:sldLayoutId id="2147483781" r:id="rId11"/>
    <p:sldLayoutId id="2147483788" r:id="rId12"/>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istinaskybox.blogspot.com/p/sites-for-educator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www.bookwidgets.com/play/L3J35"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9.sv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eachthought.com/learning/12-types-of-blended-learni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light bulb with business icons">
            <a:extLst>
              <a:ext uri="{FF2B5EF4-FFF2-40B4-BE49-F238E27FC236}">
                <a16:creationId xmlns:a16="http://schemas.microsoft.com/office/drawing/2014/main" id="{7EF7AA51-52C9-3E21-A2BB-0541EB2E5FAA}"/>
              </a:ext>
            </a:extLst>
          </p:cNvPr>
          <p:cNvPicPr>
            <a:picLocks noChangeAspect="1"/>
          </p:cNvPicPr>
          <p:nvPr/>
        </p:nvPicPr>
        <p:blipFill rotWithShape="1">
          <a:blip r:embed="rId2"/>
          <a:srcRect t="12758" b="6885"/>
          <a:stretch/>
        </p:blipFill>
        <p:spPr>
          <a:xfrm>
            <a:off x="20" y="975"/>
            <a:ext cx="12191980" cy="6858000"/>
          </a:xfrm>
          <a:prstGeom prst="rect">
            <a:avLst/>
          </a:prstGeom>
        </p:spPr>
      </p:pic>
      <p:sp>
        <p:nvSpPr>
          <p:cNvPr id="18" name="Rectangle 17">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FFA7B-63CF-7293-0520-6F8213A58FAB}"/>
              </a:ext>
            </a:extLst>
          </p:cNvPr>
          <p:cNvSpPr>
            <a:spLocks noGrp="1"/>
          </p:cNvSpPr>
          <p:nvPr>
            <p:ph type="ctrTitle"/>
          </p:nvPr>
        </p:nvSpPr>
        <p:spPr>
          <a:xfrm>
            <a:off x="858610" y="1763803"/>
            <a:ext cx="3214307" cy="2219355"/>
          </a:xfrm>
        </p:spPr>
        <p:txBody>
          <a:bodyPr anchor="b">
            <a:normAutofit/>
          </a:bodyPr>
          <a:lstStyle/>
          <a:p>
            <a:r>
              <a:rPr lang="fi-FI" sz="4400" b="1" dirty="0">
                <a:solidFill>
                  <a:schemeClr val="tx1"/>
                </a:solidFill>
                <a:latin typeface="Amasis MT Pro Black" panose="02040A04050005020304" pitchFamily="18" charset="0"/>
              </a:rPr>
              <a:t>Adopted Blended Learning</a:t>
            </a:r>
            <a:endParaRPr lang="en-GB" sz="4400" b="1" dirty="0">
              <a:solidFill>
                <a:schemeClr val="tx1"/>
              </a:solidFill>
              <a:latin typeface="Amasis MT Pro Black" panose="02040A04050005020304" pitchFamily="18" charset="0"/>
            </a:endParaRPr>
          </a:p>
        </p:txBody>
      </p:sp>
      <p:sp>
        <p:nvSpPr>
          <p:cNvPr id="3" name="Subtitle 2">
            <a:extLst>
              <a:ext uri="{FF2B5EF4-FFF2-40B4-BE49-F238E27FC236}">
                <a16:creationId xmlns:a16="http://schemas.microsoft.com/office/drawing/2014/main" id="{16C504D4-7274-821A-0211-078B1CFA206D}"/>
              </a:ext>
            </a:extLst>
          </p:cNvPr>
          <p:cNvSpPr>
            <a:spLocks noGrp="1"/>
          </p:cNvSpPr>
          <p:nvPr>
            <p:ph type="subTitle" idx="1"/>
          </p:nvPr>
        </p:nvSpPr>
        <p:spPr>
          <a:xfrm>
            <a:off x="858610" y="4608576"/>
            <a:ext cx="3205640" cy="774186"/>
          </a:xfrm>
        </p:spPr>
        <p:txBody>
          <a:bodyPr anchor="t">
            <a:normAutofit/>
          </a:bodyPr>
          <a:lstStyle/>
          <a:p>
            <a:r>
              <a:rPr lang="fi-FI" sz="2000" dirty="0"/>
              <a:t>Moumi Sarkar</a:t>
            </a:r>
            <a:endParaRPr lang="en-GB" sz="2000" dirty="0"/>
          </a:p>
        </p:txBody>
      </p:sp>
      <p:cxnSp>
        <p:nvCxnSpPr>
          <p:cNvPr id="20" name="!!Straight Connector">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2700">
            <a:solidFill>
              <a:schemeClr val="tx1">
                <a:lumMod val="75000"/>
                <a:lumOff val="25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39D8CC-16F4-4B2B-80F0-203C56D0D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902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5">
            <a:extLst>
              <a:ext uri="{FF2B5EF4-FFF2-40B4-BE49-F238E27FC236}">
                <a16:creationId xmlns:a16="http://schemas.microsoft.com/office/drawing/2014/main" id="{24263124-AF00-4CF9-8494-360AEFEE17EB}"/>
              </a:ext>
            </a:extLst>
          </p:cNvPr>
          <p:cNvGraphicFramePr>
            <a:graphicFrameLocks noGrp="1"/>
          </p:cNvGraphicFramePr>
          <p:nvPr>
            <p:ph idx="1"/>
            <p:extLst>
              <p:ext uri="{D42A27DB-BD31-4B8C-83A1-F6EECF244321}">
                <p14:modId xmlns:p14="http://schemas.microsoft.com/office/powerpoint/2010/main" val="3846506466"/>
              </p:ext>
            </p:extLst>
          </p:nvPr>
        </p:nvGraphicFramePr>
        <p:xfrm>
          <a:off x="558800" y="543877"/>
          <a:ext cx="11074400" cy="6019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79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80AE-B605-47CF-BE7B-868E57539CCE}"/>
              </a:ext>
            </a:extLst>
          </p:cNvPr>
          <p:cNvSpPr>
            <a:spLocks noGrp="1"/>
          </p:cNvSpPr>
          <p:nvPr>
            <p:ph type="title"/>
          </p:nvPr>
        </p:nvSpPr>
        <p:spPr>
          <a:xfrm>
            <a:off x="406400" y="585216"/>
            <a:ext cx="11155680" cy="1499616"/>
          </a:xfrm>
          <a:solidFill>
            <a:schemeClr val="accent1">
              <a:lumMod val="20000"/>
              <a:lumOff val="80000"/>
            </a:schemeClr>
          </a:solidFill>
        </p:spPr>
        <p:txBody>
          <a:bodyPr>
            <a:normAutofit/>
          </a:bodyPr>
          <a:lstStyle/>
          <a:p>
            <a:pPr algn="ctr"/>
            <a:r>
              <a:rPr lang="fi-FI" sz="4000" b="1" dirty="0"/>
              <a:t>Tips before you think of Flipping your class</a:t>
            </a:r>
            <a:endParaRPr lang="en-GB" sz="4000" b="1" dirty="0"/>
          </a:p>
        </p:txBody>
      </p:sp>
      <p:sp>
        <p:nvSpPr>
          <p:cNvPr id="3" name="Content Placeholder 2">
            <a:extLst>
              <a:ext uri="{FF2B5EF4-FFF2-40B4-BE49-F238E27FC236}">
                <a16:creationId xmlns:a16="http://schemas.microsoft.com/office/drawing/2014/main" id="{27430E31-DE3F-4591-A815-8BE71F5EBEC5}"/>
              </a:ext>
            </a:extLst>
          </p:cNvPr>
          <p:cNvSpPr>
            <a:spLocks noGrp="1"/>
          </p:cNvSpPr>
          <p:nvPr>
            <p:ph idx="1"/>
          </p:nvPr>
        </p:nvSpPr>
        <p:spPr/>
        <p:txBody>
          <a:bodyPr/>
          <a:lstStyle/>
          <a:p>
            <a:pPr algn="l"/>
            <a:endParaRPr lang="en-GB" b="0" i="0" dirty="0">
              <a:solidFill>
                <a:srgbClr val="333333"/>
              </a:solidFill>
              <a:effectLst/>
              <a:latin typeface="Arial" panose="020B0604020202020204" pitchFamily="34" charset="0"/>
            </a:endParaRPr>
          </a:p>
          <a:p>
            <a:pPr algn="l"/>
            <a:r>
              <a:rPr lang="en-GB" b="0" i="0" dirty="0">
                <a:solidFill>
                  <a:srgbClr val="333333"/>
                </a:solidFill>
                <a:effectLst/>
                <a:latin typeface="Arial" panose="020B0604020202020204" pitchFamily="34" charset="0"/>
              </a:rPr>
              <a:t>1. Start small. You don’t need to flip your entire class overnight. Start with just one lesson and then build from there. </a:t>
            </a:r>
          </a:p>
          <a:p>
            <a:pPr algn="l"/>
            <a:r>
              <a:rPr lang="en-GB" b="0" i="0" dirty="0">
                <a:solidFill>
                  <a:srgbClr val="333333"/>
                </a:solidFill>
                <a:effectLst/>
                <a:latin typeface="Arial" panose="020B0604020202020204" pitchFamily="34" charset="0"/>
              </a:rPr>
              <a:t>2. Expect some resistance. Occasionally, students might be initially resistant to this approach, especially those who are used to teacher-centred learning environments. They may need time to see the value in this pedagogical approach.</a:t>
            </a:r>
          </a:p>
          <a:p>
            <a:pPr algn="l"/>
            <a:r>
              <a:rPr lang="en-GB" b="0" i="0" dirty="0">
                <a:solidFill>
                  <a:srgbClr val="333333"/>
                </a:solidFill>
                <a:effectLst/>
                <a:latin typeface="Arial" panose="020B0604020202020204" pitchFamily="34" charset="0"/>
              </a:rPr>
              <a:t>3. Choose textbooks with digital tools. Many publishers now include online materials with their textbooks and these can be used to move some of the direct instruction out of the class.</a:t>
            </a:r>
          </a:p>
          <a:p>
            <a:endParaRPr lang="en-GB" dirty="0"/>
          </a:p>
        </p:txBody>
      </p:sp>
    </p:spTree>
    <p:extLst>
      <p:ext uri="{BB962C8B-B14F-4D97-AF65-F5344CB8AC3E}">
        <p14:creationId xmlns:p14="http://schemas.microsoft.com/office/powerpoint/2010/main" val="105108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882A-4A91-4795-91EA-93C5AF898CBD}"/>
              </a:ext>
            </a:extLst>
          </p:cNvPr>
          <p:cNvSpPr>
            <a:spLocks noGrp="1"/>
          </p:cNvSpPr>
          <p:nvPr>
            <p:ph type="title"/>
          </p:nvPr>
        </p:nvSpPr>
        <p:spPr>
          <a:xfrm>
            <a:off x="298807" y="2557525"/>
            <a:ext cx="11430000" cy="871475"/>
          </a:xfrm>
          <a:solidFill>
            <a:schemeClr val="accent1">
              <a:lumMod val="20000"/>
              <a:lumOff val="80000"/>
            </a:schemeClr>
          </a:solidFill>
        </p:spPr>
        <p:txBody>
          <a:bodyPr/>
          <a:lstStyle/>
          <a:p>
            <a:pPr algn="ctr"/>
            <a:r>
              <a:rPr lang="fi-FI" b="1" dirty="0"/>
              <a:t>How to design a Flipped Classroom</a:t>
            </a:r>
            <a:endParaRPr lang="en-GB" b="1" dirty="0"/>
          </a:p>
        </p:txBody>
      </p:sp>
    </p:spTree>
    <p:extLst>
      <p:ext uri="{BB962C8B-B14F-4D97-AF65-F5344CB8AC3E}">
        <p14:creationId xmlns:p14="http://schemas.microsoft.com/office/powerpoint/2010/main" val="138289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E95C2-C007-482A-A9D2-EF698D3A9244}"/>
              </a:ext>
            </a:extLst>
          </p:cNvPr>
          <p:cNvSpPr>
            <a:spLocks noGrp="1"/>
          </p:cNvSpPr>
          <p:nvPr>
            <p:ph idx="1"/>
          </p:nvPr>
        </p:nvSpPr>
        <p:spPr>
          <a:xfrm>
            <a:off x="0" y="688836"/>
            <a:ext cx="12192000" cy="5706394"/>
          </a:xfrm>
          <a:solidFill>
            <a:schemeClr val="accent1">
              <a:lumMod val="20000"/>
              <a:lumOff val="80000"/>
            </a:schemeClr>
          </a:solidFill>
        </p:spPr>
        <p:txBody>
          <a:bodyPr>
            <a:noAutofit/>
          </a:bodyPr>
          <a:lstStyle/>
          <a:p>
            <a:pPr algn="l">
              <a:buFont typeface="+mj-lt"/>
              <a:buAutoNum type="arabicPeriod"/>
            </a:pPr>
            <a:r>
              <a:rPr lang="en-GB" sz="1800" b="1" dirty="0">
                <a:solidFill>
                  <a:srgbClr val="333333"/>
                </a:solidFill>
                <a:effectLst/>
                <a:latin typeface="Gotham SSm A"/>
              </a:rPr>
              <a:t>Plan : </a:t>
            </a:r>
            <a:r>
              <a:rPr lang="en-GB" sz="1800" b="1" i="0" dirty="0">
                <a:solidFill>
                  <a:srgbClr val="333333"/>
                </a:solidFill>
                <a:effectLst/>
                <a:latin typeface="Gotham SSm A"/>
              </a:rPr>
              <a:t>Figure out which lesson in particular you want to flip. Outline the key learning outcomes and a lesson plan.</a:t>
            </a:r>
          </a:p>
          <a:p>
            <a:pPr algn="l">
              <a:buFont typeface="+mj-lt"/>
              <a:buAutoNum type="arabicPeriod" startAt="2"/>
            </a:pPr>
            <a:r>
              <a:rPr lang="en-GB" sz="1800" b="1" dirty="0">
                <a:solidFill>
                  <a:srgbClr val="333333"/>
                </a:solidFill>
                <a:effectLst/>
                <a:latin typeface="Gotham SSm A"/>
              </a:rPr>
              <a:t>Record : </a:t>
            </a:r>
            <a:r>
              <a:rPr lang="en-GB" sz="1800" b="1" i="0" dirty="0">
                <a:solidFill>
                  <a:srgbClr val="333333"/>
                </a:solidFill>
                <a:effectLst/>
                <a:latin typeface="Gotham SSm A"/>
              </a:rPr>
              <a:t>Instead of teaching this lesson in-person, make a video. A screencast works. Make sure it contains all the key elements you’d mention in the classroom.</a:t>
            </a:r>
          </a:p>
          <a:p>
            <a:pPr algn="l"/>
            <a:r>
              <a:rPr lang="en-GB" sz="1800" b="1" i="0" dirty="0">
                <a:solidFill>
                  <a:srgbClr val="333333"/>
                </a:solidFill>
                <a:effectLst/>
                <a:latin typeface="Gotham SSm A"/>
              </a:rPr>
              <a:t>In Bergmann and Sams’  book (2012), they also pointed out that do not make a video just for the sake of making a video. Only do so when you feel these are appropriate and necessary. It all depends on the educational goal of your lesson. If making videos better facilitate your instructional goal, then go ahead.</a:t>
            </a:r>
          </a:p>
          <a:p>
            <a:pPr algn="l">
              <a:buFont typeface="+mj-lt"/>
              <a:buAutoNum type="arabicPeriod" startAt="3"/>
            </a:pPr>
            <a:r>
              <a:rPr lang="en-GB" sz="1800" b="1" dirty="0">
                <a:solidFill>
                  <a:srgbClr val="333333"/>
                </a:solidFill>
                <a:effectLst/>
                <a:latin typeface="Gotham SSm A"/>
              </a:rPr>
              <a:t>Share: </a:t>
            </a:r>
            <a:r>
              <a:rPr lang="en-GB" sz="1800" b="1" i="0" dirty="0">
                <a:solidFill>
                  <a:srgbClr val="333333"/>
                </a:solidFill>
                <a:effectLst/>
                <a:latin typeface="Gotham SSm A"/>
              </a:rPr>
              <a:t>Send the video to your students. Make it engaging and clear. Explain that the video’s content will be fully discussed in class.</a:t>
            </a:r>
          </a:p>
          <a:p>
            <a:pPr algn="l">
              <a:buFont typeface="+mj-lt"/>
              <a:buAutoNum type="arabicPeriod" startAt="4"/>
            </a:pPr>
            <a:r>
              <a:rPr lang="en-GB" sz="1800" b="1" dirty="0">
                <a:solidFill>
                  <a:srgbClr val="333333"/>
                </a:solidFill>
                <a:effectLst/>
                <a:latin typeface="Gotham SSm A"/>
              </a:rPr>
              <a:t>Change : </a:t>
            </a:r>
            <a:r>
              <a:rPr lang="en-GB" sz="1800" b="1" i="0" dirty="0">
                <a:solidFill>
                  <a:srgbClr val="333333"/>
                </a:solidFill>
                <a:effectLst/>
                <a:latin typeface="Gotham SSm A"/>
              </a:rPr>
              <a:t>Now that your students have viewed your lesson, they’re prepared to actually go more in-depth than ever before.</a:t>
            </a:r>
          </a:p>
          <a:p>
            <a:pPr algn="l">
              <a:buFont typeface="+mj-lt"/>
              <a:buAutoNum type="arabicPeriod" startAt="5"/>
            </a:pPr>
            <a:r>
              <a:rPr lang="en-GB" sz="1800" b="1" dirty="0">
                <a:solidFill>
                  <a:srgbClr val="333333"/>
                </a:solidFill>
                <a:effectLst/>
                <a:latin typeface="Gotham SSm A"/>
              </a:rPr>
              <a:t>Group : </a:t>
            </a:r>
            <a:r>
              <a:rPr lang="en-GB" sz="1800" b="1" i="0" dirty="0">
                <a:solidFill>
                  <a:srgbClr val="333333"/>
                </a:solidFill>
                <a:effectLst/>
                <a:latin typeface="Gotham SSm A"/>
              </a:rPr>
              <a:t>An effective way to discuss the topic is to separate into groups where students are given a task to perform. Write a poem, a play, make a video, etc.</a:t>
            </a:r>
          </a:p>
          <a:p>
            <a:pPr algn="l">
              <a:buFont typeface="+mj-lt"/>
              <a:buAutoNum type="arabicPeriod" startAt="6"/>
            </a:pPr>
            <a:r>
              <a:rPr lang="en-GB" sz="1800" b="1" dirty="0">
                <a:solidFill>
                  <a:srgbClr val="333333"/>
                </a:solidFill>
                <a:effectLst/>
                <a:latin typeface="Gotham SSm A"/>
              </a:rPr>
              <a:t>Regroup : </a:t>
            </a:r>
            <a:r>
              <a:rPr lang="en-GB" sz="1800" b="1" i="0" dirty="0">
                <a:solidFill>
                  <a:srgbClr val="333333"/>
                </a:solidFill>
                <a:effectLst/>
                <a:latin typeface="Gotham SSm A"/>
              </a:rPr>
              <a:t>Get the class back together to share the individual group’s work with everyone. Ask questions, dive deeper than ever before.</a:t>
            </a:r>
          </a:p>
          <a:p>
            <a:pPr marL="0" indent="0" algn="l">
              <a:buNone/>
            </a:pPr>
            <a:endParaRPr lang="en-GB" sz="1800" b="1" i="0" dirty="0">
              <a:solidFill>
                <a:srgbClr val="333333"/>
              </a:solidFill>
              <a:effectLst/>
              <a:latin typeface="Gotham SSm A"/>
            </a:endParaRPr>
          </a:p>
          <a:p>
            <a:endParaRPr lang="en-GB" sz="1800" b="1" dirty="0"/>
          </a:p>
        </p:txBody>
      </p:sp>
      <p:sp>
        <p:nvSpPr>
          <p:cNvPr id="4" name="TextBox 3">
            <a:extLst>
              <a:ext uri="{FF2B5EF4-FFF2-40B4-BE49-F238E27FC236}">
                <a16:creationId xmlns:a16="http://schemas.microsoft.com/office/drawing/2014/main" id="{68574FC9-DB39-4F03-9F00-17F403FC67D3}"/>
              </a:ext>
            </a:extLst>
          </p:cNvPr>
          <p:cNvSpPr txBox="1"/>
          <p:nvPr/>
        </p:nvSpPr>
        <p:spPr>
          <a:xfrm>
            <a:off x="284480" y="119559"/>
            <a:ext cx="11582400"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i-FI" sz="3200" dirty="0"/>
              <a:t>6 Easy Steps</a:t>
            </a:r>
            <a:endParaRPr lang="en-GB" sz="3200" dirty="0"/>
          </a:p>
        </p:txBody>
      </p:sp>
      <p:sp>
        <p:nvSpPr>
          <p:cNvPr id="5" name="TextBox 4">
            <a:extLst>
              <a:ext uri="{FF2B5EF4-FFF2-40B4-BE49-F238E27FC236}">
                <a16:creationId xmlns:a16="http://schemas.microsoft.com/office/drawing/2014/main" id="{E1936E82-C2E7-4392-B2D5-59E9FA908972}"/>
              </a:ext>
            </a:extLst>
          </p:cNvPr>
          <p:cNvSpPr txBox="1"/>
          <p:nvPr/>
        </p:nvSpPr>
        <p:spPr>
          <a:xfrm>
            <a:off x="1169541" y="6395230"/>
            <a:ext cx="10017760" cy="369332"/>
          </a:xfrm>
          <a:prstGeom prst="rect">
            <a:avLst/>
          </a:prstGeom>
          <a:solidFill>
            <a:schemeClr val="accent1">
              <a:lumMod val="20000"/>
              <a:lumOff val="80000"/>
            </a:schemeClr>
          </a:solidFill>
        </p:spPr>
        <p:txBody>
          <a:bodyPr wrap="square" rtlCol="0">
            <a:spAutoFit/>
          </a:bodyPr>
          <a:lstStyle/>
          <a:p>
            <a:pPr algn="ctr"/>
            <a:r>
              <a:rPr lang="en-GB" b="1" i="0" dirty="0">
                <a:solidFill>
                  <a:srgbClr val="333333"/>
                </a:solidFill>
                <a:effectLst/>
                <a:latin typeface="Gotham SSm A"/>
              </a:rPr>
              <a:t>After the six steps, Review, Revise, and Repeat!</a:t>
            </a:r>
            <a:endParaRPr lang="en-GB" b="1" dirty="0"/>
          </a:p>
        </p:txBody>
      </p:sp>
    </p:spTree>
    <p:extLst>
      <p:ext uri="{BB962C8B-B14F-4D97-AF65-F5344CB8AC3E}">
        <p14:creationId xmlns:p14="http://schemas.microsoft.com/office/powerpoint/2010/main" val="179008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2">
            <a:extLst>
              <a:ext uri="{FF2B5EF4-FFF2-40B4-BE49-F238E27FC236}">
                <a16:creationId xmlns:a16="http://schemas.microsoft.com/office/drawing/2014/main" id="{265366A9-4939-4A91-8507-19AEBB57DFE1}"/>
              </a:ext>
            </a:extLst>
          </p:cNvPr>
          <p:cNvPicPr>
            <a:picLocks noGrp="1" noChangeAspect="1"/>
          </p:cNvPicPr>
          <p:nvPr>
            <p:ph idx="1"/>
          </p:nvPr>
        </p:nvPicPr>
        <p:blipFill>
          <a:blip r:embed="rId2"/>
          <a:stretch>
            <a:fillRect/>
          </a:stretch>
        </p:blipFill>
        <p:spPr>
          <a:xfrm>
            <a:off x="606120" y="394636"/>
            <a:ext cx="10973072" cy="5914090"/>
          </a:xfrm>
          <a:prstGeom prst="rect">
            <a:avLst/>
          </a:prstGeom>
          <a:ln>
            <a:noFill/>
          </a:ln>
        </p:spPr>
      </p:pic>
    </p:spTree>
    <p:extLst>
      <p:ext uri="{BB962C8B-B14F-4D97-AF65-F5344CB8AC3E}">
        <p14:creationId xmlns:p14="http://schemas.microsoft.com/office/powerpoint/2010/main" val="183904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BECC-127C-493F-9591-45C61106064A}"/>
              </a:ext>
            </a:extLst>
          </p:cNvPr>
          <p:cNvSpPr>
            <a:spLocks noGrp="1"/>
          </p:cNvSpPr>
          <p:nvPr>
            <p:ph type="title"/>
          </p:nvPr>
        </p:nvSpPr>
        <p:spPr>
          <a:xfrm>
            <a:off x="537717" y="791110"/>
            <a:ext cx="11405937" cy="669118"/>
          </a:xfrm>
          <a:solidFill>
            <a:schemeClr val="accent1">
              <a:lumMod val="20000"/>
              <a:lumOff val="80000"/>
            </a:schemeClr>
          </a:solidFill>
        </p:spPr>
        <p:txBody>
          <a:bodyPr>
            <a:normAutofit/>
          </a:bodyPr>
          <a:lstStyle/>
          <a:p>
            <a:pPr algn="ctr"/>
            <a:r>
              <a:rPr lang="tr-TR" sz="3600" b="1" dirty="0"/>
              <a:t>The students engage in in-class learning activities</a:t>
            </a:r>
            <a:endParaRPr lang="en-GB" sz="3600" dirty="0"/>
          </a:p>
        </p:txBody>
      </p:sp>
      <p:sp>
        <p:nvSpPr>
          <p:cNvPr id="3" name="Content Placeholder 2">
            <a:extLst>
              <a:ext uri="{FF2B5EF4-FFF2-40B4-BE49-F238E27FC236}">
                <a16:creationId xmlns:a16="http://schemas.microsoft.com/office/drawing/2014/main" id="{64910BE1-4D9B-4977-AD55-7CF6C62C22AF}"/>
              </a:ext>
            </a:extLst>
          </p:cNvPr>
          <p:cNvSpPr>
            <a:spLocks noGrp="1"/>
          </p:cNvSpPr>
          <p:nvPr>
            <p:ph idx="1"/>
          </p:nvPr>
        </p:nvSpPr>
        <p:spPr>
          <a:xfrm>
            <a:off x="1024128" y="2286000"/>
            <a:ext cx="3326491" cy="4023360"/>
          </a:xfrm>
        </p:spPr>
        <p:txBody>
          <a:bodyPr>
            <a:normAutofit fontScale="92500" lnSpcReduction="20000"/>
          </a:bodyPr>
          <a:lstStyle/>
          <a:p>
            <a:pPr>
              <a:buFont typeface="Wingdings" panose="05000000000000000000" pitchFamily="2" charset="2"/>
              <a:buChar char="v"/>
            </a:pPr>
            <a:r>
              <a:rPr lang="tr-TR" sz="2400" dirty="0"/>
              <a:t>It should involve peer instruction, collaboration, and interactions between the students and the instructor. </a:t>
            </a:r>
            <a:endParaRPr lang="fi-FI" sz="2400" dirty="0"/>
          </a:p>
          <a:p>
            <a:pPr>
              <a:buFont typeface="Wingdings" panose="05000000000000000000" pitchFamily="2" charset="2"/>
              <a:buChar char="v"/>
            </a:pPr>
            <a:r>
              <a:rPr lang="tr-TR" sz="2400" dirty="0"/>
              <a:t>The best learning activities are also ones that students find challenging but achievable</a:t>
            </a:r>
          </a:p>
          <a:p>
            <a:endParaRPr lang="en-GB" dirty="0"/>
          </a:p>
        </p:txBody>
      </p:sp>
      <p:pic>
        <p:nvPicPr>
          <p:cNvPr id="4" name="Resim 2" descr="CristinaSkyBox: Sites For Educators">
            <a:extLst>
              <a:ext uri="{FF2B5EF4-FFF2-40B4-BE49-F238E27FC236}">
                <a16:creationId xmlns:a16="http://schemas.microsoft.com/office/drawing/2014/main" id="{8AF45EEF-1740-4E48-9DAF-57371D1232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06169" y="2065106"/>
            <a:ext cx="6903720" cy="3810828"/>
          </a:xfrm>
          <a:prstGeom prst="rect">
            <a:avLst/>
          </a:prstGeom>
        </p:spPr>
      </p:pic>
    </p:spTree>
    <p:extLst>
      <p:ext uri="{BB962C8B-B14F-4D97-AF65-F5344CB8AC3E}">
        <p14:creationId xmlns:p14="http://schemas.microsoft.com/office/powerpoint/2010/main" val="230619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34E9-E5DA-4DFC-9E31-D7DEBBE3B1E8}"/>
              </a:ext>
            </a:extLst>
          </p:cNvPr>
          <p:cNvSpPr>
            <a:spLocks noGrp="1"/>
          </p:cNvSpPr>
          <p:nvPr>
            <p:ph type="title"/>
          </p:nvPr>
        </p:nvSpPr>
        <p:spPr>
          <a:xfrm>
            <a:off x="657225" y="585216"/>
            <a:ext cx="10915650" cy="1499616"/>
          </a:xfrm>
          <a:solidFill>
            <a:schemeClr val="accent1">
              <a:lumMod val="20000"/>
              <a:lumOff val="80000"/>
            </a:schemeClr>
          </a:solidFill>
        </p:spPr>
        <p:txBody>
          <a:bodyPr>
            <a:normAutofit/>
          </a:bodyPr>
          <a:lstStyle/>
          <a:p>
            <a:pPr algn="ctr"/>
            <a:r>
              <a:rPr lang="fi-FI" sz="6000" b="1" dirty="0"/>
              <a:t>Tea break...</a:t>
            </a:r>
            <a:endParaRPr lang="en-GB" sz="6000" b="1" dirty="0"/>
          </a:p>
        </p:txBody>
      </p:sp>
      <p:pic>
        <p:nvPicPr>
          <p:cNvPr id="5" name="Picture 4">
            <a:extLst>
              <a:ext uri="{FF2B5EF4-FFF2-40B4-BE49-F238E27FC236}">
                <a16:creationId xmlns:a16="http://schemas.microsoft.com/office/drawing/2014/main" id="{D8519717-D867-4C6E-91D2-51FAE11F2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2582036"/>
            <a:ext cx="3448050" cy="3690747"/>
          </a:xfrm>
          <a:prstGeom prst="rect">
            <a:avLst/>
          </a:prstGeom>
        </p:spPr>
      </p:pic>
      <p:pic>
        <p:nvPicPr>
          <p:cNvPr id="7" name="Picture 6">
            <a:extLst>
              <a:ext uri="{FF2B5EF4-FFF2-40B4-BE49-F238E27FC236}">
                <a16:creationId xmlns:a16="http://schemas.microsoft.com/office/drawing/2014/main" id="{0F1E014D-BD2C-45D3-957C-F1B1E0D5B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612" y="2190750"/>
            <a:ext cx="4906137" cy="3924299"/>
          </a:xfrm>
          <a:prstGeom prst="rect">
            <a:avLst/>
          </a:prstGeom>
        </p:spPr>
      </p:pic>
    </p:spTree>
    <p:extLst>
      <p:ext uri="{BB962C8B-B14F-4D97-AF65-F5344CB8AC3E}">
        <p14:creationId xmlns:p14="http://schemas.microsoft.com/office/powerpoint/2010/main" val="273765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FFDA-637C-4D03-9756-D3B4C2913A04}"/>
              </a:ext>
            </a:extLst>
          </p:cNvPr>
          <p:cNvSpPr>
            <a:spLocks noGrp="1"/>
          </p:cNvSpPr>
          <p:nvPr>
            <p:ph type="title"/>
          </p:nvPr>
        </p:nvSpPr>
        <p:spPr>
          <a:xfrm>
            <a:off x="416560" y="0"/>
            <a:ext cx="11562080" cy="1499616"/>
          </a:xfrm>
          <a:solidFill>
            <a:schemeClr val="accent1">
              <a:lumMod val="20000"/>
              <a:lumOff val="80000"/>
            </a:schemeClr>
          </a:solidFill>
        </p:spPr>
        <p:txBody>
          <a:bodyPr>
            <a:normAutofit/>
          </a:bodyPr>
          <a:lstStyle/>
          <a:p>
            <a:pPr algn="ctr"/>
            <a:r>
              <a:rPr lang="fi-FI" sz="4000" dirty="0"/>
              <a:t>Challenges faced in making Flipped Classroom and solution tips</a:t>
            </a:r>
            <a:endParaRPr lang="en-GB" sz="4000" dirty="0"/>
          </a:p>
        </p:txBody>
      </p:sp>
      <p:sp>
        <p:nvSpPr>
          <p:cNvPr id="3" name="Content Placeholder 2">
            <a:extLst>
              <a:ext uri="{FF2B5EF4-FFF2-40B4-BE49-F238E27FC236}">
                <a16:creationId xmlns:a16="http://schemas.microsoft.com/office/drawing/2014/main" id="{B5F1A2E4-8251-4E41-9C86-61C6B981F689}"/>
              </a:ext>
            </a:extLst>
          </p:cNvPr>
          <p:cNvSpPr>
            <a:spLocks noGrp="1"/>
          </p:cNvSpPr>
          <p:nvPr>
            <p:ph idx="1"/>
          </p:nvPr>
        </p:nvSpPr>
        <p:spPr>
          <a:xfrm>
            <a:off x="416560" y="1951268"/>
            <a:ext cx="11562080" cy="4368800"/>
          </a:xfrm>
          <a:ln>
            <a:solidFill>
              <a:schemeClr val="accent1"/>
            </a:solidFill>
          </a:ln>
        </p:spPr>
        <p:txBody>
          <a:bodyPr>
            <a:noAutofit/>
          </a:bodyPr>
          <a:lstStyle/>
          <a:p>
            <a:pPr algn="l"/>
            <a:endParaRPr lang="en-GB" sz="2000" b="1" i="0" dirty="0">
              <a:solidFill>
                <a:srgbClr val="000000"/>
              </a:solidFill>
              <a:effectLst/>
              <a:latin typeface="Nunito Sans" panose="020B0604020202020204" pitchFamily="2" charset="0"/>
            </a:endParaRPr>
          </a:p>
          <a:p>
            <a:pPr algn="l"/>
            <a:r>
              <a:rPr lang="en-GB" sz="2000" b="1" i="0" dirty="0">
                <a:solidFill>
                  <a:srgbClr val="000000"/>
                </a:solidFill>
                <a:effectLst/>
                <a:latin typeface="Nunito Sans" panose="020B0604020202020204" pitchFamily="2" charset="0"/>
              </a:rPr>
              <a:t>1. A lack of student discipline</a:t>
            </a:r>
          </a:p>
          <a:p>
            <a:pPr algn="l"/>
            <a:r>
              <a:rPr lang="en-GB" sz="2000" b="0" i="0" dirty="0">
                <a:solidFill>
                  <a:srgbClr val="000000"/>
                </a:solidFill>
                <a:effectLst/>
                <a:latin typeface="Nunito Sans" panose="020B0604020202020204" pitchFamily="2" charset="0"/>
              </a:rPr>
              <a:t>For pupils who haven’t had any exposure to flipped learning, the less conventional setup can be a challenge. Students can struggle with self-discipline and may turn up to class without having absorbed the lesson; rendering the method pointless.</a:t>
            </a:r>
          </a:p>
          <a:p>
            <a:pPr marL="0" indent="0" algn="l">
              <a:buNone/>
            </a:pPr>
            <a:endParaRPr lang="en-GB" sz="2000" b="0" i="0" dirty="0">
              <a:solidFill>
                <a:srgbClr val="000000"/>
              </a:solidFill>
              <a:effectLst/>
              <a:latin typeface="Nunito Sans" panose="020B0604020202020204" pitchFamily="2" charset="0"/>
            </a:endParaRPr>
          </a:p>
          <a:p>
            <a:pPr algn="l"/>
            <a:r>
              <a:rPr lang="en-GB" sz="2000" b="1" i="0" dirty="0">
                <a:solidFill>
                  <a:srgbClr val="000000"/>
                </a:solidFill>
                <a:effectLst/>
                <a:latin typeface="Nunito Sans" panose="020B0604020202020204" pitchFamily="2" charset="0"/>
              </a:rPr>
              <a:t>Teacher tip:</a:t>
            </a:r>
            <a:r>
              <a:rPr lang="en-GB" sz="2000" b="0" i="0" dirty="0">
                <a:solidFill>
                  <a:srgbClr val="000000"/>
                </a:solidFill>
                <a:effectLst/>
                <a:latin typeface="Nunito Sans" panose="020B0604020202020204" pitchFamily="2" charset="0"/>
              </a:rPr>
              <a:t> When attempting to introduce the flipped classroom, it makes sense to start small, building student confidence with flipped tasks that let you practice and prepare for the bigger change. This softly-softly introduction gives pupils and teachers the chance to learn without becoming overwhelmed.</a:t>
            </a:r>
          </a:p>
          <a:p>
            <a:endParaRPr lang="en-GB" sz="2000" dirty="0"/>
          </a:p>
        </p:txBody>
      </p:sp>
    </p:spTree>
    <p:extLst>
      <p:ext uri="{BB962C8B-B14F-4D97-AF65-F5344CB8AC3E}">
        <p14:creationId xmlns:p14="http://schemas.microsoft.com/office/powerpoint/2010/main" val="128671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FFDA-637C-4D03-9756-D3B4C2913A04}"/>
              </a:ext>
            </a:extLst>
          </p:cNvPr>
          <p:cNvSpPr>
            <a:spLocks noGrp="1"/>
          </p:cNvSpPr>
          <p:nvPr>
            <p:ph type="title"/>
          </p:nvPr>
        </p:nvSpPr>
        <p:spPr>
          <a:xfrm>
            <a:off x="314960" y="0"/>
            <a:ext cx="11562080" cy="1150706"/>
          </a:xfrm>
          <a:solidFill>
            <a:schemeClr val="accent1">
              <a:lumMod val="20000"/>
              <a:lumOff val="80000"/>
            </a:schemeClr>
          </a:solidFill>
        </p:spPr>
        <p:txBody>
          <a:bodyPr>
            <a:normAutofit fontScale="90000"/>
          </a:bodyPr>
          <a:lstStyle/>
          <a:p>
            <a:pPr algn="ctr"/>
            <a:r>
              <a:rPr lang="fi-FI" sz="4000" dirty="0"/>
              <a:t>Challenges faced in making Flipped Classroom and solution tips</a:t>
            </a:r>
            <a:endParaRPr lang="en-GB" sz="4000" dirty="0"/>
          </a:p>
        </p:txBody>
      </p:sp>
      <p:sp>
        <p:nvSpPr>
          <p:cNvPr id="9" name="Rectangle 4">
            <a:extLst>
              <a:ext uri="{FF2B5EF4-FFF2-40B4-BE49-F238E27FC236}">
                <a16:creationId xmlns:a16="http://schemas.microsoft.com/office/drawing/2014/main" id="{DEFE8216-9E4C-48D4-B5BA-2116C140AB52}"/>
              </a:ext>
            </a:extLst>
          </p:cNvPr>
          <p:cNvSpPr>
            <a:spLocks noGrp="1" noChangeArrowheads="1"/>
          </p:cNvSpPr>
          <p:nvPr>
            <p:ph idx="1"/>
          </p:nvPr>
        </p:nvSpPr>
        <p:spPr bwMode="auto">
          <a:xfrm>
            <a:off x="205483" y="1150706"/>
            <a:ext cx="11671557" cy="5484578"/>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Nunito Sans" pitchFamily="2" charset="0"/>
              </a:rPr>
              <a:t>2. Lack of teaching resources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Nunito Sans" pitchFamily="2" charset="0"/>
              </a:rPr>
              <a:t>Content is vital to creating a successful flipped classroom. However, a new approach often requires fresh resources. With spare time the one thing few teachers have in excess, the thought of designing and creating new content can be enough to turn even the most enthusiastic of teachers off.</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800" b="1" i="0" dirty="0">
                <a:effectLst/>
                <a:latin typeface="Nunito Sans" pitchFamily="2" charset="0"/>
              </a:rPr>
              <a:t>Teacher tip: </a:t>
            </a:r>
            <a:r>
              <a:rPr lang="en-GB" sz="1800" i="0" dirty="0">
                <a:effectLst/>
                <a:latin typeface="Nunito Sans" pitchFamily="2" charset="0"/>
              </a:rPr>
              <a:t>With many educators now </a:t>
            </a:r>
            <a:r>
              <a:rPr lang="en-GB" sz="1800" i="0" u="none" strike="noStrike" dirty="0">
                <a:effectLst/>
                <a:latin typeface="Nunito Sans" pitchFamily="2" charset="0"/>
              </a:rPr>
              <a:t>creating and sharing resources online</a:t>
            </a:r>
            <a:r>
              <a:rPr lang="en-GB" sz="1800" i="0" dirty="0">
                <a:effectLst/>
                <a:latin typeface="Nunito Sans" pitchFamily="2" charset="0"/>
              </a:rPr>
              <a:t>, teacher-authored content designed to support flipped learning could provide the answer.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u="none" strike="noStrike" cap="none" normalizeH="0" baseline="0" dirty="0">
              <a:ln>
                <a:noFill/>
              </a:ln>
              <a:solidFill>
                <a:schemeClr val="tx1"/>
              </a:solidFill>
              <a:latin typeface="Nunito Sans" pitchFamily="2" charset="0"/>
            </a:endParaRPr>
          </a:p>
          <a:p>
            <a:pPr algn="l"/>
            <a:r>
              <a:rPr lang="en-GB" sz="1800" b="1" i="0" dirty="0">
                <a:solidFill>
                  <a:srgbClr val="000000"/>
                </a:solidFill>
                <a:effectLst/>
                <a:latin typeface="Nunito Sans" pitchFamily="2" charset="0"/>
              </a:rPr>
              <a:t>3. Old-fashioned classrooms</a:t>
            </a:r>
          </a:p>
          <a:p>
            <a:pPr algn="l"/>
            <a:r>
              <a:rPr lang="en-GB" sz="1800" i="0" dirty="0">
                <a:effectLst/>
                <a:latin typeface="Nunito Sans" pitchFamily="2" charset="0"/>
              </a:rPr>
              <a:t>The layout of the traditional classrooms is another obstacle to flipped learning.</a:t>
            </a:r>
            <a:r>
              <a:rPr lang="en-GB" sz="1800" i="0" u="none" strike="noStrike" dirty="0">
                <a:effectLst/>
                <a:latin typeface="Nunito Sans" pitchFamily="2" charset="0"/>
              </a:rPr>
              <a:t> Collaboration, communication and creativity</a:t>
            </a:r>
            <a:r>
              <a:rPr lang="en-GB" sz="1800" i="0" dirty="0">
                <a:effectLst/>
                <a:latin typeface="Nunito Sans" pitchFamily="2" charset="0"/>
              </a:rPr>
              <a:t>, are at the heart of this method, but fostering these skills is almost impossible with pupils inactive in rows of desks all day.</a:t>
            </a:r>
          </a:p>
          <a:p>
            <a:pPr algn="l"/>
            <a:endParaRPr lang="en-GB" sz="1800" dirty="0">
              <a:solidFill>
                <a:srgbClr val="000000"/>
              </a:solidFill>
              <a:latin typeface="Nunito Sans" pitchFamily="2" charset="0"/>
            </a:endParaRPr>
          </a:p>
          <a:p>
            <a:pPr algn="l"/>
            <a:endParaRPr lang="en-GB" sz="1800" b="0" i="0" dirty="0">
              <a:solidFill>
                <a:srgbClr val="000000"/>
              </a:solidFill>
              <a:effectLst/>
              <a:latin typeface="Nunito Sans" pitchFamily="2" charset="0"/>
            </a:endParaRPr>
          </a:p>
          <a:p>
            <a:pPr algn="l"/>
            <a:r>
              <a:rPr lang="en-GB" sz="1800" b="1" i="0" dirty="0">
                <a:solidFill>
                  <a:srgbClr val="000000"/>
                </a:solidFill>
                <a:effectLst/>
                <a:latin typeface="Nunito Sans" pitchFamily="2" charset="0"/>
              </a:rPr>
              <a:t>Teacher tip:</a:t>
            </a:r>
            <a:r>
              <a:rPr lang="en-GB" sz="1800" b="0" i="0" dirty="0">
                <a:solidFill>
                  <a:srgbClr val="000000"/>
                </a:solidFill>
                <a:effectLst/>
                <a:latin typeface="Nunito Sans" pitchFamily="2" charset="0"/>
              </a:rPr>
              <a:t> With a little imagination, savvy teachers can implement a more flexible classroom with the minimum amount of fuss, resource, and disruption; boosting student engagement and helping pupils to learn more effectively.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381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FFDA-637C-4D03-9756-D3B4C2913A04}"/>
              </a:ext>
            </a:extLst>
          </p:cNvPr>
          <p:cNvSpPr>
            <a:spLocks noGrp="1"/>
          </p:cNvSpPr>
          <p:nvPr>
            <p:ph type="title"/>
          </p:nvPr>
        </p:nvSpPr>
        <p:spPr>
          <a:xfrm>
            <a:off x="314960" y="123289"/>
            <a:ext cx="11562080" cy="1119061"/>
          </a:xfrm>
          <a:solidFill>
            <a:schemeClr val="accent1">
              <a:lumMod val="20000"/>
              <a:lumOff val="80000"/>
            </a:schemeClr>
          </a:solidFill>
        </p:spPr>
        <p:txBody>
          <a:bodyPr>
            <a:normAutofit fontScale="90000"/>
          </a:bodyPr>
          <a:lstStyle/>
          <a:p>
            <a:pPr algn="ctr"/>
            <a:r>
              <a:rPr lang="fi-FI" sz="4000" dirty="0"/>
              <a:t>Challenges faced in making Flipped Classroom and solution tips</a:t>
            </a:r>
            <a:endParaRPr lang="en-GB" sz="4000" dirty="0"/>
          </a:p>
        </p:txBody>
      </p:sp>
      <p:sp>
        <p:nvSpPr>
          <p:cNvPr id="9" name="Rectangle 4">
            <a:extLst>
              <a:ext uri="{FF2B5EF4-FFF2-40B4-BE49-F238E27FC236}">
                <a16:creationId xmlns:a16="http://schemas.microsoft.com/office/drawing/2014/main" id="{DEFE8216-9E4C-48D4-B5BA-2116C140AB52}"/>
              </a:ext>
            </a:extLst>
          </p:cNvPr>
          <p:cNvSpPr>
            <a:spLocks noGrp="1" noChangeArrowheads="1"/>
          </p:cNvSpPr>
          <p:nvPr>
            <p:ph idx="1"/>
          </p:nvPr>
        </p:nvSpPr>
        <p:spPr bwMode="auto">
          <a:xfrm>
            <a:off x="214559" y="1242350"/>
            <a:ext cx="11762882" cy="5478423"/>
          </a:xfrm>
          <a:prstGeom prst="rect">
            <a:avLst/>
          </a:prstGeom>
          <a:solidFill>
            <a:srgbClr val="FF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GB" sz="2000" b="1" i="0" dirty="0">
                <a:solidFill>
                  <a:srgbClr val="000000"/>
                </a:solidFill>
                <a:effectLst/>
                <a:latin typeface="Nunito Sans" pitchFamily="2" charset="0"/>
              </a:rPr>
              <a:t>4. Lack of equipment</a:t>
            </a:r>
          </a:p>
          <a:p>
            <a:pPr algn="l"/>
            <a:r>
              <a:rPr lang="en-GB" sz="2000" b="0" i="0" dirty="0">
                <a:solidFill>
                  <a:srgbClr val="000000"/>
                </a:solidFill>
                <a:effectLst/>
                <a:latin typeface="Nunito Sans" pitchFamily="2" charset="0"/>
              </a:rPr>
              <a:t>Video conferencing technologies, screen casting tools, and cloud-based platforms that let teachers create and deliver lessons all help to create the flipped classroom. However with poor quality, faulty, and out of date ICT equipment one the main reasons for teachers not using technology in the classroom, this can be a barrier to success.</a:t>
            </a:r>
          </a:p>
          <a:p>
            <a:pPr algn="l"/>
            <a:r>
              <a:rPr lang="en-GB" sz="2000" b="0" i="0" dirty="0">
                <a:solidFill>
                  <a:srgbClr val="000000"/>
                </a:solidFill>
                <a:effectLst/>
                <a:latin typeface="Nunito Sans" pitchFamily="2" charset="0"/>
              </a:rPr>
              <a:t>Likewise, flipped learning requires students to have access to the internet and a computer or mobile device at home. However, this isn’t always the case, and it’s important not to create a barrier for those students who don’t have the necessary tech.</a:t>
            </a:r>
          </a:p>
          <a:p>
            <a:pPr algn="l"/>
            <a:endParaRPr lang="en-GB" sz="2000" dirty="0">
              <a:solidFill>
                <a:srgbClr val="000000"/>
              </a:solidFill>
              <a:latin typeface="Nunito Sans" pitchFamily="2" charset="0"/>
            </a:endParaRPr>
          </a:p>
          <a:p>
            <a:pPr algn="l"/>
            <a:endParaRPr lang="en-GB" sz="2000" b="0" i="0" dirty="0">
              <a:solidFill>
                <a:srgbClr val="000000"/>
              </a:solidFill>
              <a:effectLst/>
              <a:latin typeface="Nunito Sans" pitchFamily="2" charset="0"/>
            </a:endParaRPr>
          </a:p>
          <a:p>
            <a:pPr algn="l"/>
            <a:r>
              <a:rPr lang="en-GB" sz="2000" b="1" i="0" dirty="0">
                <a:solidFill>
                  <a:srgbClr val="000000"/>
                </a:solidFill>
                <a:effectLst/>
                <a:latin typeface="Nunito Sans" pitchFamily="2" charset="0"/>
              </a:rPr>
              <a:t>Teacher tip:</a:t>
            </a:r>
            <a:r>
              <a:rPr lang="en-GB" sz="2000" b="0" i="0" dirty="0">
                <a:solidFill>
                  <a:srgbClr val="000000"/>
                </a:solidFill>
                <a:effectLst/>
                <a:latin typeface="Nunito Sans" pitchFamily="2" charset="0"/>
              </a:rPr>
              <a:t> To get around this, teachers should put a back-up plan in place for all students, showing them what to do if the internet goes down or they don’t have access. This could include identifying safe learning spaces with Wi-Fi, offering a borrowing library of computer devices, and providing learning content on USB drives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547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D55B1-6805-41D8-AEFA-353E172FDC35}"/>
              </a:ext>
            </a:extLst>
          </p:cNvPr>
          <p:cNvSpPr>
            <a:spLocks noGrp="1"/>
          </p:cNvSpPr>
          <p:nvPr>
            <p:ph type="title"/>
          </p:nvPr>
        </p:nvSpPr>
        <p:spPr>
          <a:xfrm>
            <a:off x="447040" y="503432"/>
            <a:ext cx="11297920" cy="821111"/>
          </a:xfrm>
          <a:solidFill>
            <a:schemeClr val="accent1">
              <a:lumMod val="20000"/>
              <a:lumOff val="80000"/>
            </a:schemeClr>
          </a:solidFill>
        </p:spPr>
        <p:txBody>
          <a:bodyPr/>
          <a:lstStyle/>
          <a:p>
            <a:pPr algn="ctr"/>
            <a:r>
              <a:rPr lang="fi-FI" b="1" dirty="0"/>
              <a:t>What we will learn today...</a:t>
            </a:r>
            <a:endParaRPr lang="en-GB" b="1" dirty="0"/>
          </a:p>
        </p:txBody>
      </p:sp>
      <p:sp>
        <p:nvSpPr>
          <p:cNvPr id="3" name="Content Placeholder 2">
            <a:extLst>
              <a:ext uri="{FF2B5EF4-FFF2-40B4-BE49-F238E27FC236}">
                <a16:creationId xmlns:a16="http://schemas.microsoft.com/office/drawing/2014/main" id="{F950BAC7-1AFC-4FCE-985E-03F5B4CE2380}"/>
              </a:ext>
            </a:extLst>
          </p:cNvPr>
          <p:cNvSpPr>
            <a:spLocks noGrp="1"/>
          </p:cNvSpPr>
          <p:nvPr>
            <p:ph idx="1"/>
          </p:nvPr>
        </p:nvSpPr>
        <p:spPr/>
        <p:txBody>
          <a:bodyPr/>
          <a:lstStyle/>
          <a:p>
            <a:pPr>
              <a:buClrTx/>
              <a:buFont typeface="Wingdings" panose="05000000000000000000" pitchFamily="2" charset="2"/>
              <a:buChar char="v"/>
            </a:pPr>
            <a:r>
              <a:rPr lang="fi-FI" dirty="0"/>
              <a:t> Four pillars of flipped learning</a:t>
            </a:r>
          </a:p>
          <a:p>
            <a:pPr>
              <a:buClrTx/>
              <a:buFont typeface="Wingdings" panose="05000000000000000000" pitchFamily="2" charset="2"/>
              <a:buChar char="v"/>
            </a:pPr>
            <a:r>
              <a:rPr lang="fi-FI" dirty="0"/>
              <a:t> Tips before you start</a:t>
            </a:r>
          </a:p>
          <a:p>
            <a:pPr>
              <a:buClrTx/>
              <a:buFont typeface="Wingdings" panose="05000000000000000000" pitchFamily="2" charset="2"/>
              <a:buChar char="v"/>
            </a:pPr>
            <a:r>
              <a:rPr lang="fi-FI" dirty="0"/>
              <a:t> How to design a Flipped classroom</a:t>
            </a:r>
          </a:p>
          <a:p>
            <a:pPr>
              <a:buClrTx/>
              <a:buFont typeface="Wingdings" panose="05000000000000000000" pitchFamily="2" charset="2"/>
              <a:buChar char="v"/>
            </a:pPr>
            <a:r>
              <a:rPr lang="fi-FI" dirty="0"/>
              <a:t> Challenges and solutions of Flipped Approach</a:t>
            </a:r>
          </a:p>
          <a:p>
            <a:pPr marL="0" indent="0">
              <a:buClrTx/>
              <a:buNone/>
            </a:pPr>
            <a:endParaRPr lang="fi-FI" dirty="0"/>
          </a:p>
          <a:p>
            <a:pPr marL="0" indent="0">
              <a:buClrTx/>
              <a:buNone/>
            </a:pPr>
            <a:endParaRPr lang="fi-FI" dirty="0"/>
          </a:p>
          <a:p>
            <a:pPr>
              <a:buClrTx/>
              <a:buFont typeface="Wingdings" panose="05000000000000000000" pitchFamily="2" charset="2"/>
              <a:buChar char="v"/>
            </a:pPr>
            <a:r>
              <a:rPr lang="fi-FI" dirty="0"/>
              <a:t> How to make a Flipped Lesson plan</a:t>
            </a:r>
            <a:endParaRPr lang="en-GB" dirty="0"/>
          </a:p>
        </p:txBody>
      </p:sp>
    </p:spTree>
    <p:extLst>
      <p:ext uri="{BB962C8B-B14F-4D97-AF65-F5344CB8AC3E}">
        <p14:creationId xmlns:p14="http://schemas.microsoft.com/office/powerpoint/2010/main" val="2204875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F603-2CB7-4C2C-9C66-2BDEF67B638E}"/>
              </a:ext>
            </a:extLst>
          </p:cNvPr>
          <p:cNvSpPr>
            <a:spLocks noGrp="1"/>
          </p:cNvSpPr>
          <p:nvPr>
            <p:ph type="title"/>
          </p:nvPr>
        </p:nvSpPr>
        <p:spPr>
          <a:xfrm>
            <a:off x="641906" y="1828799"/>
            <a:ext cx="11348720" cy="1684049"/>
          </a:xfrm>
          <a:solidFill>
            <a:schemeClr val="accent1">
              <a:lumMod val="20000"/>
              <a:lumOff val="80000"/>
            </a:schemeClr>
          </a:solidFill>
        </p:spPr>
        <p:txBody>
          <a:bodyPr/>
          <a:lstStyle/>
          <a:p>
            <a:r>
              <a:rPr lang="fi-FI" dirty="0"/>
              <a:t>Can you think of any more challenges?</a:t>
            </a:r>
            <a:br>
              <a:rPr lang="fi-FI" dirty="0"/>
            </a:br>
            <a:r>
              <a:rPr lang="fi-FI" dirty="0"/>
              <a:t>Let’s discuss and find solutions.</a:t>
            </a:r>
            <a:endParaRPr lang="en-GB" dirty="0"/>
          </a:p>
        </p:txBody>
      </p:sp>
    </p:spTree>
    <p:extLst>
      <p:ext uri="{BB962C8B-B14F-4D97-AF65-F5344CB8AC3E}">
        <p14:creationId xmlns:p14="http://schemas.microsoft.com/office/powerpoint/2010/main" val="18053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logo&#10;&#10;Description automatically generated with low confidence">
            <a:extLst>
              <a:ext uri="{FF2B5EF4-FFF2-40B4-BE49-F238E27FC236}">
                <a16:creationId xmlns:a16="http://schemas.microsoft.com/office/drawing/2014/main" id="{EA99001E-28D8-0006-7788-24F353157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87" y="493161"/>
            <a:ext cx="5640512" cy="5270642"/>
          </a:xfrm>
          <a:prstGeom prst="rect">
            <a:avLst/>
          </a:prstGeom>
        </p:spPr>
      </p:pic>
      <p:sp>
        <p:nvSpPr>
          <p:cNvPr id="4" name="TextBox 3">
            <a:extLst>
              <a:ext uri="{FF2B5EF4-FFF2-40B4-BE49-F238E27FC236}">
                <a16:creationId xmlns:a16="http://schemas.microsoft.com/office/drawing/2014/main" id="{4A265A60-7AAF-F60E-769C-E6252473EC74}"/>
              </a:ext>
            </a:extLst>
          </p:cNvPr>
          <p:cNvSpPr txBox="1"/>
          <p:nvPr/>
        </p:nvSpPr>
        <p:spPr>
          <a:xfrm>
            <a:off x="8332342" y="1489753"/>
            <a:ext cx="3277456" cy="2677656"/>
          </a:xfrm>
          <a:prstGeom prst="rect">
            <a:avLst/>
          </a:prstGeom>
          <a:noFill/>
        </p:spPr>
        <p:txBody>
          <a:bodyPr wrap="square" rtlCol="0">
            <a:spAutoFit/>
          </a:bodyPr>
          <a:lstStyle/>
          <a:p>
            <a:r>
              <a:rPr lang="fi-FI" sz="2800" dirty="0"/>
              <a:t>An effective tool to make and upload video content for your students. You can add quizzers and edit your videos.</a:t>
            </a:r>
            <a:endParaRPr lang="en-GB" sz="2800" dirty="0"/>
          </a:p>
        </p:txBody>
      </p:sp>
    </p:spTree>
    <p:extLst>
      <p:ext uri="{BB962C8B-B14F-4D97-AF65-F5344CB8AC3E}">
        <p14:creationId xmlns:p14="http://schemas.microsoft.com/office/powerpoint/2010/main" val="165546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6364" y="356836"/>
            <a:ext cx="328965" cy="328965"/>
            <a:chOff x="0" y="0"/>
            <a:chExt cx="657929" cy="657929"/>
          </a:xfrm>
        </p:grpSpPr>
        <p:grpSp>
          <p:nvGrpSpPr>
            <p:cNvPr id="3" name="Group 3"/>
            <p:cNvGrpSpPr>
              <a:grpSpLocks noChangeAspect="1"/>
            </p:cNvGrpSpPr>
            <p:nvPr/>
          </p:nvGrpSpPr>
          <p:grpSpPr>
            <a:xfrm>
              <a:off x="0" y="0"/>
              <a:ext cx="657929" cy="657929"/>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9655" y="109655"/>
              <a:ext cx="438619" cy="438619"/>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66364" y="6368163"/>
            <a:ext cx="263271" cy="175195"/>
          </a:xfrm>
          <a:prstGeom prst="rect">
            <a:avLst/>
          </a:prstGeom>
        </p:spPr>
      </p:pic>
      <p:sp>
        <p:nvSpPr>
          <p:cNvPr id="7" name="TextBox 7"/>
          <p:cNvSpPr txBox="1"/>
          <p:nvPr/>
        </p:nvSpPr>
        <p:spPr>
          <a:xfrm>
            <a:off x="3196108" y="521318"/>
            <a:ext cx="7984375" cy="3288336"/>
          </a:xfrm>
          <a:prstGeom prst="rect">
            <a:avLst/>
          </a:prstGeom>
        </p:spPr>
        <p:txBody>
          <a:bodyPr lIns="0" tIns="0" rIns="0" bIns="0" rtlCol="0" anchor="t">
            <a:spAutoFit/>
          </a:bodyPr>
          <a:lstStyle/>
          <a:p>
            <a:pPr algn="ctr">
              <a:lnSpc>
                <a:spcPts val="4854"/>
              </a:lnSpc>
            </a:pPr>
            <a:r>
              <a:rPr lang="en-US" sz="3467" dirty="0">
                <a:solidFill>
                  <a:srgbClr val="004AAD"/>
                </a:solidFill>
                <a:latin typeface="Glacial Indifference Bold"/>
              </a:rPr>
              <a:t>EDPUZZLE</a:t>
            </a:r>
          </a:p>
          <a:p>
            <a:pPr algn="ctr">
              <a:lnSpc>
                <a:spcPts val="4200"/>
              </a:lnSpc>
            </a:pPr>
            <a:r>
              <a:rPr lang="en-US" sz="3000" dirty="0">
                <a:solidFill>
                  <a:srgbClr val="000000"/>
                </a:solidFill>
                <a:latin typeface="Glacial Indifference"/>
              </a:rPr>
              <a:t>Edpuzzle is an easy-to-use platform allowing you to engage every student, one video at a time. </a:t>
            </a:r>
          </a:p>
          <a:p>
            <a:pPr algn="ctr">
              <a:lnSpc>
                <a:spcPts val="4200"/>
              </a:lnSpc>
            </a:pPr>
            <a:r>
              <a:rPr lang="en-US" sz="3000" b="1" dirty="0">
                <a:solidFill>
                  <a:srgbClr val="000000"/>
                </a:solidFill>
                <a:latin typeface="Glacial Indifference"/>
              </a:rPr>
              <a:t>More than 65% of students are visual learners, and +95% of your students watch YouTube regularly!</a:t>
            </a:r>
          </a:p>
        </p:txBody>
      </p:sp>
      <p:pic>
        <p:nvPicPr>
          <p:cNvPr id="8" name="Picture 8"/>
          <p:cNvPicPr>
            <a:picLocks noChangeAspect="1"/>
          </p:cNvPicPr>
          <p:nvPr/>
        </p:nvPicPr>
        <p:blipFill>
          <a:blip r:embed="rId6"/>
          <a:srcRect/>
          <a:stretch>
            <a:fillRect/>
          </a:stretch>
        </p:blipFill>
        <p:spPr>
          <a:xfrm>
            <a:off x="-844715" y="-339763"/>
            <a:ext cx="5010497" cy="5010497"/>
          </a:xfrm>
          <a:prstGeom prst="rect">
            <a:avLst/>
          </a:prstGeom>
        </p:spPr>
      </p:pic>
      <p:sp>
        <p:nvSpPr>
          <p:cNvPr id="10" name="TextBox 10"/>
          <p:cNvSpPr txBox="1"/>
          <p:nvPr/>
        </p:nvSpPr>
        <p:spPr>
          <a:xfrm>
            <a:off x="3611283" y="4909009"/>
            <a:ext cx="7569200" cy="384529"/>
          </a:xfrm>
          <a:prstGeom prst="rect">
            <a:avLst/>
          </a:prstGeom>
        </p:spPr>
        <p:txBody>
          <a:bodyPr wrap="square" lIns="0" tIns="0" rIns="0" bIns="0" rtlCol="0" anchor="t">
            <a:spAutoFit/>
          </a:bodyPr>
          <a:lstStyle/>
          <a:p>
            <a:pPr algn="ctr">
              <a:lnSpc>
                <a:spcPts val="3173"/>
              </a:lnSpc>
            </a:pPr>
            <a:r>
              <a:rPr lang="en-US" sz="2267" dirty="0">
                <a:solidFill>
                  <a:srgbClr val="000000"/>
                </a:solidFill>
                <a:latin typeface="Arimo"/>
              </a:rPr>
              <a:t>https://edpuzzle.com/media/5c9a664845a07b40ae2f66d8</a:t>
            </a:r>
          </a:p>
        </p:txBody>
      </p:sp>
      <p:pic>
        <p:nvPicPr>
          <p:cNvPr id="11" name="Resim 10">
            <a:extLst>
              <a:ext uri="{FF2B5EF4-FFF2-40B4-BE49-F238E27FC236}">
                <a16:creationId xmlns:a16="http://schemas.microsoft.com/office/drawing/2014/main" id="{6BEC5D97-F55E-FF4B-84D3-C1111646CBB6}"/>
              </a:ext>
            </a:extLst>
          </p:cNvPr>
          <p:cNvPicPr>
            <a:picLocks noChangeAspect="1"/>
          </p:cNvPicPr>
          <p:nvPr/>
        </p:nvPicPr>
        <p:blipFill>
          <a:blip r:embed="rId7"/>
          <a:stretch>
            <a:fillRect/>
          </a:stretch>
        </p:blipFill>
        <p:spPr>
          <a:xfrm>
            <a:off x="507676" y="3714208"/>
            <a:ext cx="2839259" cy="2839259"/>
          </a:xfrm>
          <a:prstGeom prst="rect">
            <a:avLst/>
          </a:prstGeom>
        </p:spPr>
      </p:pic>
    </p:spTree>
    <p:extLst>
      <p:ext uri="{BB962C8B-B14F-4D97-AF65-F5344CB8AC3E}">
        <p14:creationId xmlns:p14="http://schemas.microsoft.com/office/powerpoint/2010/main" val="252327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D3988B-9734-4982-AB10-D8090031D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 y="787400"/>
            <a:ext cx="4998720" cy="5283200"/>
          </a:xfrm>
          <a:prstGeom prst="rect">
            <a:avLst/>
          </a:prstGeom>
        </p:spPr>
      </p:pic>
      <p:sp>
        <p:nvSpPr>
          <p:cNvPr id="5" name="TextBox 4">
            <a:extLst>
              <a:ext uri="{FF2B5EF4-FFF2-40B4-BE49-F238E27FC236}">
                <a16:creationId xmlns:a16="http://schemas.microsoft.com/office/drawing/2014/main" id="{A890BF7F-90C8-4E53-A8BC-0B6245680F24}"/>
              </a:ext>
            </a:extLst>
          </p:cNvPr>
          <p:cNvSpPr txBox="1"/>
          <p:nvPr/>
        </p:nvSpPr>
        <p:spPr>
          <a:xfrm>
            <a:off x="5293360" y="1229420"/>
            <a:ext cx="6096000" cy="3477875"/>
          </a:xfrm>
          <a:prstGeom prst="rect">
            <a:avLst/>
          </a:prstGeom>
          <a:noFill/>
        </p:spPr>
        <p:txBody>
          <a:bodyPr wrap="square">
            <a:spAutoFit/>
          </a:bodyPr>
          <a:lstStyle/>
          <a:p>
            <a:pPr algn="l"/>
            <a:r>
              <a:rPr lang="en-GB" sz="2000" b="0" i="0" dirty="0" err="1">
                <a:solidFill>
                  <a:srgbClr val="365257"/>
                </a:solidFill>
                <a:effectLst/>
                <a:latin typeface="Berlin Sans FB" panose="020E0602020502020306" pitchFamily="34" charset="0"/>
              </a:rPr>
              <a:t>BookWidgets</a:t>
            </a:r>
            <a:r>
              <a:rPr lang="en-GB" sz="2000" b="0" i="0" dirty="0">
                <a:solidFill>
                  <a:srgbClr val="365257"/>
                </a:solidFill>
                <a:effectLst/>
                <a:latin typeface="Berlin Sans FB" panose="020E0602020502020306" pitchFamily="34" charset="0"/>
              </a:rPr>
              <a:t> allows you to make interactive lessons. </a:t>
            </a:r>
            <a:r>
              <a:rPr lang="en-GB" sz="2000" b="0" i="0" dirty="0" err="1">
                <a:solidFill>
                  <a:srgbClr val="365257"/>
                </a:solidFill>
                <a:effectLst/>
                <a:latin typeface="Berlin Sans FB" panose="020E0602020502020306" pitchFamily="34" charset="0"/>
              </a:rPr>
              <a:t>BookWidgets</a:t>
            </a:r>
            <a:r>
              <a:rPr lang="en-GB" sz="2000" b="0" i="0" dirty="0">
                <a:solidFill>
                  <a:srgbClr val="365257"/>
                </a:solidFill>
                <a:effectLst/>
                <a:latin typeface="Berlin Sans FB" panose="020E0602020502020306" pitchFamily="34" charset="0"/>
              </a:rPr>
              <a:t> provides strong digital templates of all kinds of interactive exercises. You just have to add your own content.</a:t>
            </a:r>
          </a:p>
          <a:p>
            <a:pPr algn="l"/>
            <a:r>
              <a:rPr lang="en-GB" sz="2000" b="0" i="0" dirty="0">
                <a:solidFill>
                  <a:srgbClr val="365257"/>
                </a:solidFill>
                <a:effectLst/>
                <a:latin typeface="Berlin Sans FB" panose="020E0602020502020306" pitchFamily="34" charset="0"/>
              </a:rPr>
              <a:t>Choose between more than 40 different widgets or “exercises” to engage your students. Make your own adapted crossword riddles, video’s, jigsaw puzzles, web quests, quizzes, timelines and much more. Bonus: it does the grading for you. You can also put all the exercises together in a WebQuest. </a:t>
            </a:r>
            <a:r>
              <a:rPr lang="en-GB" sz="2000" b="0" i="0" u="none" strike="noStrike" dirty="0">
                <a:solidFill>
                  <a:srgbClr val="337AB7"/>
                </a:solidFill>
                <a:effectLst/>
                <a:latin typeface="Berlin Sans FB" panose="020E0602020502020306" pitchFamily="34" charset="0"/>
                <a:hlinkClick r:id="rId3"/>
              </a:rPr>
              <a:t>Here’s a flipped classroom example with a </a:t>
            </a:r>
            <a:r>
              <a:rPr lang="en-GB" sz="2000" b="0" i="0" u="none" strike="noStrike" dirty="0" err="1">
                <a:solidFill>
                  <a:srgbClr val="337AB7"/>
                </a:solidFill>
                <a:effectLst/>
                <a:latin typeface="Berlin Sans FB" panose="020E0602020502020306" pitchFamily="34" charset="0"/>
                <a:hlinkClick r:id="rId3"/>
              </a:rPr>
              <a:t>BookWidgets</a:t>
            </a:r>
            <a:r>
              <a:rPr lang="en-GB" sz="2000" b="0" i="0" u="none" strike="noStrike" dirty="0">
                <a:solidFill>
                  <a:srgbClr val="337AB7"/>
                </a:solidFill>
                <a:effectLst/>
                <a:latin typeface="Berlin Sans FB" panose="020E0602020502020306" pitchFamily="34" charset="0"/>
                <a:hlinkClick r:id="rId3"/>
              </a:rPr>
              <a:t> WebQuest</a:t>
            </a:r>
            <a:r>
              <a:rPr lang="en-GB" sz="2000" b="0" i="0" dirty="0">
                <a:solidFill>
                  <a:srgbClr val="365257"/>
                </a:solidFill>
                <a:effectLst/>
                <a:latin typeface="Berlin Sans FB" panose="020E0602020502020306" pitchFamily="34" charset="0"/>
              </a:rPr>
              <a:t>.</a:t>
            </a:r>
          </a:p>
        </p:txBody>
      </p:sp>
    </p:spTree>
    <p:extLst>
      <p:ext uri="{BB962C8B-B14F-4D97-AF65-F5344CB8AC3E}">
        <p14:creationId xmlns:p14="http://schemas.microsoft.com/office/powerpoint/2010/main" val="152385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9CF741-24E4-497B-B7B6-9EF7F7C38CB4}"/>
              </a:ext>
            </a:extLst>
          </p:cNvPr>
          <p:cNvSpPr txBox="1"/>
          <p:nvPr/>
        </p:nvSpPr>
        <p:spPr>
          <a:xfrm>
            <a:off x="5212080" y="1382286"/>
            <a:ext cx="6096000" cy="4093428"/>
          </a:xfrm>
          <a:prstGeom prst="rect">
            <a:avLst/>
          </a:prstGeom>
          <a:noFill/>
        </p:spPr>
        <p:txBody>
          <a:bodyPr wrap="square">
            <a:spAutoFit/>
          </a:bodyPr>
          <a:lstStyle/>
          <a:p>
            <a:pPr algn="l"/>
            <a:r>
              <a:rPr lang="en-GB" sz="2000" b="1" i="0" dirty="0">
                <a:solidFill>
                  <a:srgbClr val="365257"/>
                </a:solidFill>
                <a:effectLst/>
                <a:latin typeface="Lato" panose="020F0502020204030203" pitchFamily="34" charset="0"/>
              </a:rPr>
              <a:t>BrainPOP creates animated resources that support teachers and engage students - in school, at home, and on mobile devices. Their content includes movies, quizzes, games, mobile apps, activity pages, and much more. The content covers hundreds of topics within Math, Science, Social Studies, English, Technology, Arts &amp; Music, and Health.</a:t>
            </a:r>
          </a:p>
          <a:p>
            <a:pPr algn="l"/>
            <a:r>
              <a:rPr lang="en-GB" sz="2000" b="1" i="0" dirty="0">
                <a:solidFill>
                  <a:srgbClr val="365257"/>
                </a:solidFill>
                <a:effectLst/>
                <a:latin typeface="Lato" panose="020F0502020204030203" pitchFamily="34" charset="0"/>
              </a:rPr>
              <a:t>Use their resources so students can watch and interact with their fun and clear videos at home. BrainPOP allows students to take some actions after seeing the explainer video, such as “write about it”, “draw about it”, “play a game” and much more.</a:t>
            </a:r>
          </a:p>
        </p:txBody>
      </p:sp>
      <p:pic>
        <p:nvPicPr>
          <p:cNvPr id="5" name="Picture 4">
            <a:extLst>
              <a:ext uri="{FF2B5EF4-FFF2-40B4-BE49-F238E27FC236}">
                <a16:creationId xmlns:a16="http://schemas.microsoft.com/office/drawing/2014/main" id="{4E3FDFF9-B991-4168-922B-10ADFEB9D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63" y="1813687"/>
            <a:ext cx="3540633" cy="3540633"/>
          </a:xfrm>
          <a:prstGeom prst="rect">
            <a:avLst/>
          </a:prstGeom>
        </p:spPr>
      </p:pic>
    </p:spTree>
    <p:extLst>
      <p:ext uri="{BB962C8B-B14F-4D97-AF65-F5344CB8AC3E}">
        <p14:creationId xmlns:p14="http://schemas.microsoft.com/office/powerpoint/2010/main" val="3604998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6364" y="356836"/>
            <a:ext cx="328965" cy="328965"/>
            <a:chOff x="0" y="0"/>
            <a:chExt cx="657929" cy="657929"/>
          </a:xfrm>
        </p:grpSpPr>
        <p:grpSp>
          <p:nvGrpSpPr>
            <p:cNvPr id="3" name="Group 3"/>
            <p:cNvGrpSpPr>
              <a:grpSpLocks noChangeAspect="1"/>
            </p:cNvGrpSpPr>
            <p:nvPr/>
          </p:nvGrpSpPr>
          <p:grpSpPr>
            <a:xfrm>
              <a:off x="0" y="0"/>
              <a:ext cx="657929" cy="657929"/>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9655" y="109655"/>
              <a:ext cx="438619" cy="438619"/>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66364" y="6368163"/>
            <a:ext cx="263271" cy="175195"/>
          </a:xfrm>
          <a:prstGeom prst="rect">
            <a:avLst/>
          </a:prstGeom>
        </p:spPr>
      </p:pic>
      <p:sp>
        <p:nvSpPr>
          <p:cNvPr id="7" name="TextBox 7"/>
          <p:cNvSpPr txBox="1"/>
          <p:nvPr/>
        </p:nvSpPr>
        <p:spPr>
          <a:xfrm>
            <a:off x="4876800" y="2021555"/>
            <a:ext cx="7118528" cy="3737177"/>
          </a:xfrm>
          <a:prstGeom prst="rect">
            <a:avLst/>
          </a:prstGeom>
        </p:spPr>
        <p:txBody>
          <a:bodyPr wrap="square" lIns="0" tIns="0" rIns="0" bIns="0" rtlCol="0" anchor="t">
            <a:spAutoFit/>
          </a:bodyPr>
          <a:lstStyle/>
          <a:p>
            <a:pPr algn="ctr">
              <a:lnSpc>
                <a:spcPts val="4200"/>
              </a:lnSpc>
            </a:pPr>
            <a:r>
              <a:rPr lang="en-US" sz="3467" dirty="0">
                <a:solidFill>
                  <a:srgbClr val="004AAD"/>
                </a:solidFill>
                <a:latin typeface="Glacial Indifference Bold"/>
              </a:rPr>
              <a:t>TED-Ed</a:t>
            </a:r>
          </a:p>
          <a:p>
            <a:pPr algn="ctr">
              <a:lnSpc>
                <a:spcPts val="4200"/>
              </a:lnSpc>
            </a:pPr>
            <a:r>
              <a:rPr lang="en-US" sz="3000" dirty="0">
                <a:solidFill>
                  <a:srgbClr val="000000"/>
                </a:solidFill>
                <a:latin typeface="Glacial Indifference"/>
              </a:rPr>
              <a:t>Browse hundreds of TED-Ed Animations and TED Talks - designed to spark the curiosity of your learners. Find thousands of other video-based lessons organized by the subjects you teach.</a:t>
            </a:r>
          </a:p>
          <a:p>
            <a:pPr algn="ctr">
              <a:lnSpc>
                <a:spcPts val="4200"/>
              </a:lnSpc>
            </a:pPr>
            <a:endParaRPr lang="en-US" sz="3000" dirty="0">
              <a:solidFill>
                <a:srgbClr val="000000"/>
              </a:solidFill>
              <a:latin typeface="Glacial Indifference"/>
            </a:endParaRPr>
          </a:p>
        </p:txBody>
      </p:sp>
      <p:pic>
        <p:nvPicPr>
          <p:cNvPr id="8" name="Picture 8"/>
          <p:cNvPicPr>
            <a:picLocks noChangeAspect="1"/>
          </p:cNvPicPr>
          <p:nvPr/>
        </p:nvPicPr>
        <p:blipFill>
          <a:blip r:embed="rId6"/>
          <a:srcRect/>
          <a:stretch>
            <a:fillRect/>
          </a:stretch>
        </p:blipFill>
        <p:spPr>
          <a:xfrm>
            <a:off x="457200" y="1752600"/>
            <a:ext cx="3762235" cy="3762235"/>
          </a:xfrm>
          <a:prstGeom prst="rect">
            <a:avLst/>
          </a:prstGeom>
        </p:spPr>
      </p:pic>
      <p:pic>
        <p:nvPicPr>
          <p:cNvPr id="10" name="Resim 9">
            <a:extLst>
              <a:ext uri="{FF2B5EF4-FFF2-40B4-BE49-F238E27FC236}">
                <a16:creationId xmlns:a16="http://schemas.microsoft.com/office/drawing/2014/main" id="{BF434AD7-4C35-124C-B2AB-23A107596DA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944677"/>
            <a:ext cx="23955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a:extLst>
              <a:ext uri="{FF2B5EF4-FFF2-40B4-BE49-F238E27FC236}">
                <a16:creationId xmlns:a16="http://schemas.microsoft.com/office/drawing/2014/main" id="{A296418E-71BA-0242-832D-2F697039177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26332" y="5981666"/>
            <a:ext cx="2165668" cy="8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ikdörtgen 11">
            <a:extLst>
              <a:ext uri="{FF2B5EF4-FFF2-40B4-BE49-F238E27FC236}">
                <a16:creationId xmlns:a16="http://schemas.microsoft.com/office/drawing/2014/main" id="{3546B4C6-51EC-D049-B6B4-373BAA1D1E3E}"/>
              </a:ext>
            </a:extLst>
          </p:cNvPr>
          <p:cNvSpPr/>
          <p:nvPr/>
        </p:nvSpPr>
        <p:spPr>
          <a:xfrm>
            <a:off x="5810102" y="5330169"/>
            <a:ext cx="5013167" cy="369332"/>
          </a:xfrm>
          <a:prstGeom prst="rect">
            <a:avLst/>
          </a:prstGeom>
        </p:spPr>
        <p:txBody>
          <a:bodyPr wrap="none">
            <a:spAutoFit/>
          </a:bodyPr>
          <a:lstStyle/>
          <a:p>
            <a:r>
              <a:rPr lang="tr-TR" dirty="0" err="1"/>
              <a:t>https</a:t>
            </a:r>
            <a:r>
              <a:rPr lang="tr-TR" dirty="0"/>
              <a:t>://</a:t>
            </a:r>
            <a:r>
              <a:rPr lang="tr-TR" dirty="0" err="1"/>
              <a:t>www.youtube.com</a:t>
            </a:r>
            <a:r>
              <a:rPr lang="tr-TR" dirty="0"/>
              <a:t>/</a:t>
            </a:r>
            <a:r>
              <a:rPr lang="tr-TR" dirty="0" err="1"/>
              <a:t>watch?v</a:t>
            </a:r>
            <a:r>
              <a:rPr lang="tr-TR" dirty="0"/>
              <a:t>=</a:t>
            </a:r>
            <a:r>
              <a:rPr lang="tr-TR" dirty="0" err="1"/>
              <a:t>JQDgE_eJGTM</a:t>
            </a:r>
            <a:endParaRPr lang="tr-TR" dirty="0"/>
          </a:p>
        </p:txBody>
      </p:sp>
    </p:spTree>
    <p:extLst>
      <p:ext uri="{BB962C8B-B14F-4D97-AF65-F5344CB8AC3E}">
        <p14:creationId xmlns:p14="http://schemas.microsoft.com/office/powerpoint/2010/main" val="1246203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1FCDD-A6E8-5CD6-D35C-B51998FAC25F}"/>
              </a:ext>
            </a:extLst>
          </p:cNvPr>
          <p:cNvSpPr txBox="1"/>
          <p:nvPr/>
        </p:nvSpPr>
        <p:spPr>
          <a:xfrm>
            <a:off x="1755168" y="3205536"/>
            <a:ext cx="8681663" cy="707886"/>
          </a:xfrm>
          <a:prstGeom prst="rect">
            <a:avLst/>
          </a:prstGeom>
          <a:noFill/>
        </p:spPr>
        <p:txBody>
          <a:bodyPr wrap="square" rtlCol="0">
            <a:spAutoFit/>
          </a:bodyPr>
          <a:lstStyle/>
          <a:p>
            <a:pPr algn="ctr"/>
            <a:r>
              <a:rPr lang="fi-FI" sz="4000" dirty="0"/>
              <a:t>Let´s practice</a:t>
            </a:r>
            <a:endParaRPr lang="en-GB" sz="4000" dirty="0"/>
          </a:p>
        </p:txBody>
      </p:sp>
    </p:spTree>
    <p:extLst>
      <p:ext uri="{BB962C8B-B14F-4D97-AF65-F5344CB8AC3E}">
        <p14:creationId xmlns:p14="http://schemas.microsoft.com/office/powerpoint/2010/main" val="97169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E0111-707B-CEA3-0EF1-14E20786D01F}"/>
              </a:ext>
            </a:extLst>
          </p:cNvPr>
          <p:cNvSpPr txBox="1"/>
          <p:nvPr/>
        </p:nvSpPr>
        <p:spPr>
          <a:xfrm>
            <a:off x="2640458" y="2951946"/>
            <a:ext cx="7161088" cy="954107"/>
          </a:xfrm>
          <a:prstGeom prst="rect">
            <a:avLst/>
          </a:prstGeom>
          <a:noFill/>
        </p:spPr>
        <p:txBody>
          <a:bodyPr wrap="square" rtlCol="0">
            <a:spAutoFit/>
          </a:bodyPr>
          <a:lstStyle/>
          <a:p>
            <a:pPr algn="ctr"/>
            <a:r>
              <a:rPr lang="fi-FI" sz="2800" dirty="0"/>
              <a:t>First let´s talk about Finnish Education system</a:t>
            </a:r>
            <a:endParaRPr lang="en-GB" sz="2800" dirty="0"/>
          </a:p>
        </p:txBody>
      </p:sp>
    </p:spTree>
    <p:extLst>
      <p:ext uri="{BB962C8B-B14F-4D97-AF65-F5344CB8AC3E}">
        <p14:creationId xmlns:p14="http://schemas.microsoft.com/office/powerpoint/2010/main" val="398714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841" y="576000"/>
            <a:ext cx="9272621" cy="672075"/>
          </a:xfrm>
        </p:spPr>
        <p:txBody>
          <a:bodyPr>
            <a:normAutofit fontScale="90000"/>
          </a:bodyPr>
          <a:lstStyle/>
          <a:p>
            <a:pPr algn="ctr"/>
            <a:r>
              <a:rPr lang="en-US" dirty="0">
                <a:latin typeface="Abadi" panose="020B0604020104020204" pitchFamily="34" charset="0"/>
              </a:rPr>
              <a:t>Education for all</a:t>
            </a:r>
          </a:p>
        </p:txBody>
      </p:sp>
      <p:sp>
        <p:nvSpPr>
          <p:cNvPr id="3" name="Content Placeholder 2"/>
          <p:cNvSpPr>
            <a:spLocks noGrp="1"/>
          </p:cNvSpPr>
          <p:nvPr>
            <p:ph idx="1"/>
          </p:nvPr>
        </p:nvSpPr>
        <p:spPr>
          <a:xfrm>
            <a:off x="357352" y="2024008"/>
            <a:ext cx="11456276" cy="4171309"/>
          </a:xfrm>
        </p:spPr>
        <p:txBody>
          <a:bodyPr>
            <a:normAutofit lnSpcReduction="10000"/>
          </a:bodyPr>
          <a:lstStyle/>
          <a:p>
            <a:r>
              <a:rPr lang="en-US" sz="2400" dirty="0">
                <a:latin typeface="Abadi" panose="020B0604020104020204" pitchFamily="34" charset="0"/>
              </a:rPr>
              <a:t>The development of the whole education system takes time. During the first years of the 20th century, only a third of rural children went to school. </a:t>
            </a:r>
          </a:p>
          <a:p>
            <a:endParaRPr lang="en-US" sz="2400" dirty="0">
              <a:latin typeface="Abadi" panose="020B0604020104020204" pitchFamily="34" charset="0"/>
            </a:endParaRPr>
          </a:p>
          <a:p>
            <a:r>
              <a:rPr lang="en-US" sz="2400" dirty="0">
                <a:latin typeface="Abadi" panose="020B0604020104020204" pitchFamily="34" charset="0"/>
              </a:rPr>
              <a:t>The 1921 act on compulsory education started the path towards a modern education system based on the </a:t>
            </a:r>
            <a:r>
              <a:rPr lang="en-US" sz="2400" b="1" dirty="0">
                <a:latin typeface="Abadi" panose="020B0604020104020204" pitchFamily="34" charset="0"/>
              </a:rPr>
              <a:t>philosophy of education for all</a:t>
            </a:r>
            <a:r>
              <a:rPr lang="en-US" sz="2400" dirty="0">
                <a:latin typeface="Abadi" panose="020B0604020104020204" pitchFamily="34" charset="0"/>
              </a:rPr>
              <a:t>. </a:t>
            </a:r>
          </a:p>
          <a:p>
            <a:endParaRPr lang="en-US" sz="2400" dirty="0">
              <a:latin typeface="Abadi" panose="020B0604020104020204" pitchFamily="34" charset="0"/>
            </a:endParaRPr>
          </a:p>
          <a:p>
            <a:r>
              <a:rPr lang="en-US" sz="2400" dirty="0">
                <a:solidFill>
                  <a:schemeClr val="tx1"/>
                </a:solidFill>
                <a:latin typeface="Abadi" panose="020B0604020104020204" pitchFamily="34" charset="0"/>
              </a:rPr>
              <a:t>Today </a:t>
            </a:r>
            <a:r>
              <a:rPr lang="en-US" sz="2400" b="1" dirty="0">
                <a:solidFill>
                  <a:schemeClr val="tx1"/>
                </a:solidFill>
                <a:latin typeface="Abadi" panose="020B0604020104020204" pitchFamily="34" charset="0"/>
              </a:rPr>
              <a:t>education from pre-primary to higher education is free of charge </a:t>
            </a:r>
            <a:r>
              <a:rPr lang="en-US" sz="2400" dirty="0">
                <a:solidFill>
                  <a:schemeClr val="tx1"/>
                </a:solidFill>
                <a:latin typeface="Abadi" panose="020B0604020104020204" pitchFamily="34" charset="0"/>
              </a:rPr>
              <a:t>for Finns and citizens from EU/ETA countries. Early childhood education and care is subsidized. </a:t>
            </a:r>
          </a:p>
          <a:p>
            <a:endParaRPr lang="en-US" sz="2400" dirty="0">
              <a:latin typeface="Abadi" panose="020B0604020104020204" pitchFamily="34" charset="0"/>
            </a:endParaRPr>
          </a:p>
        </p:txBody>
      </p:sp>
    </p:spTree>
    <p:extLst>
      <p:ext uri="{BB962C8B-B14F-4D97-AF65-F5344CB8AC3E}">
        <p14:creationId xmlns:p14="http://schemas.microsoft.com/office/powerpoint/2010/main" val="339638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AB4E4FC-80B9-469F-B428-0353DB90D9BB}"/>
              </a:ext>
              <a:ext uri="{C183D7F6-B498-43B3-948B-1728B52AA6E4}">
                <adec:decorative xmlns:adec="http://schemas.microsoft.com/office/drawing/2017/decorative" val="1"/>
              </a:ext>
            </a:extLst>
          </p:cNvPr>
          <p:cNvSpPr/>
          <p:nvPr/>
        </p:nvSpPr>
        <p:spPr>
          <a:xfrm>
            <a:off x="8397052" y="1796313"/>
            <a:ext cx="2161321" cy="4224469"/>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cxnSp>
        <p:nvCxnSpPr>
          <p:cNvPr id="27" name="Straight Connector 45">
            <a:extLst>
              <a:ext uri="{FF2B5EF4-FFF2-40B4-BE49-F238E27FC236}">
                <a16:creationId xmlns:a16="http://schemas.microsoft.com/office/drawing/2014/main" id="{B968C020-68A9-43E0-BCB2-878C35796E6A}"/>
              </a:ext>
              <a:ext uri="{C183D7F6-B498-43B3-948B-1728B52AA6E4}">
                <adec:decorative xmlns:adec="http://schemas.microsoft.com/office/drawing/2017/decorative" val="1"/>
              </a:ext>
            </a:extLst>
          </p:cNvPr>
          <p:cNvCxnSpPr>
            <a:cxnSpLocks/>
          </p:cNvCxnSpPr>
          <p:nvPr/>
        </p:nvCxnSpPr>
        <p:spPr>
          <a:xfrm flipV="1">
            <a:off x="10364867" y="3982349"/>
            <a:ext cx="330688" cy="2937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E4F739C-D6B7-4065-A496-19F6FFA015A8}"/>
              </a:ext>
              <a:ext uri="{C183D7F6-B498-43B3-948B-1728B52AA6E4}">
                <adec:decorative xmlns:adec="http://schemas.microsoft.com/office/drawing/2017/decorative" val="1"/>
              </a:ext>
            </a:extLst>
          </p:cNvPr>
          <p:cNvSpPr/>
          <p:nvPr/>
        </p:nvSpPr>
        <p:spPr>
          <a:xfrm>
            <a:off x="5962683" y="1594070"/>
            <a:ext cx="2364507" cy="4764980"/>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0" name="Rectangle 29">
            <a:extLst>
              <a:ext uri="{FF2B5EF4-FFF2-40B4-BE49-F238E27FC236}">
                <a16:creationId xmlns:a16="http://schemas.microsoft.com/office/drawing/2014/main" id="{52C72557-E1A2-4035-8A71-9465EB9F5726}"/>
              </a:ext>
              <a:ext uri="{C183D7F6-B498-43B3-948B-1728B52AA6E4}">
                <adec:decorative xmlns:adec="http://schemas.microsoft.com/office/drawing/2017/decorative" val="1"/>
              </a:ext>
            </a:extLst>
          </p:cNvPr>
          <p:cNvSpPr/>
          <p:nvPr/>
        </p:nvSpPr>
        <p:spPr>
          <a:xfrm>
            <a:off x="3729987" y="2797061"/>
            <a:ext cx="2173992" cy="2016000"/>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cxnSp>
        <p:nvCxnSpPr>
          <p:cNvPr id="46" name="Straight Connector 45">
            <a:extLst>
              <a:ext uri="{FF2B5EF4-FFF2-40B4-BE49-F238E27FC236}">
                <a16:creationId xmlns:a16="http://schemas.microsoft.com/office/drawing/2014/main" id="{D463D0E2-E736-45D9-A719-C86E48341BD6}"/>
              </a:ext>
              <a:ext uri="{C183D7F6-B498-43B3-948B-1728B52AA6E4}">
                <adec:decorative xmlns:adec="http://schemas.microsoft.com/office/drawing/2017/decorative" val="1"/>
              </a:ext>
            </a:extLst>
          </p:cNvPr>
          <p:cNvCxnSpPr>
            <a:cxnSpLocks/>
          </p:cNvCxnSpPr>
          <p:nvPr/>
        </p:nvCxnSpPr>
        <p:spPr>
          <a:xfrm flipV="1">
            <a:off x="7992165" y="3680476"/>
            <a:ext cx="670048" cy="6700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1CB546-DF8B-4606-807C-DF8C5EC09D52}"/>
              </a:ext>
              <a:ext uri="{C183D7F6-B498-43B3-948B-1728B52AA6E4}">
                <adec:decorative xmlns:adec="http://schemas.microsoft.com/office/drawing/2017/decorative" val="1"/>
              </a:ext>
            </a:extLst>
          </p:cNvPr>
          <p:cNvCxnSpPr>
            <a:cxnSpLocks/>
          </p:cNvCxnSpPr>
          <p:nvPr/>
        </p:nvCxnSpPr>
        <p:spPr>
          <a:xfrm>
            <a:off x="1408455" y="3976560"/>
            <a:ext cx="34418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reeform 7">
            <a:extLst>
              <a:ext uri="{FF2B5EF4-FFF2-40B4-BE49-F238E27FC236}">
                <a16:creationId xmlns:a16="http://schemas.microsoft.com/office/drawing/2014/main" id="{671A976D-20D8-439C-8EF9-388DB13F9F4A}"/>
              </a:ext>
              <a:ext uri="{C183D7F6-B498-43B3-948B-1728B52AA6E4}">
                <adec:decorative xmlns:adec="http://schemas.microsoft.com/office/drawing/2017/decorative" val="1"/>
              </a:ext>
            </a:extLst>
          </p:cNvPr>
          <p:cNvSpPr>
            <a:spLocks noEditPoints="1"/>
          </p:cNvSpPr>
          <p:nvPr/>
        </p:nvSpPr>
        <p:spPr bwMode="auto">
          <a:xfrm>
            <a:off x="624418" y="645585"/>
            <a:ext cx="784037" cy="478367"/>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 name="Freeform 11">
            <a:extLst>
              <a:ext uri="{FF2B5EF4-FFF2-40B4-BE49-F238E27FC236}">
                <a16:creationId xmlns:a16="http://schemas.microsoft.com/office/drawing/2014/main" id="{A0DAB701-E5A3-4E4B-A087-5AA0800E7421}"/>
              </a:ext>
              <a:ext uri="{C183D7F6-B498-43B3-948B-1728B52AA6E4}">
                <adec:decorative xmlns:adec="http://schemas.microsoft.com/office/drawing/2017/decorative" val="1"/>
              </a:ext>
            </a:extLst>
          </p:cNvPr>
          <p:cNvSpPr>
            <a:spLocks noChangeAspect="1" noEditPoints="1"/>
          </p:cNvSpPr>
          <p:nvPr/>
        </p:nvSpPr>
        <p:spPr bwMode="auto">
          <a:xfrm>
            <a:off x="10643984" y="645586"/>
            <a:ext cx="923600" cy="478365"/>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 name="Suorakulmio 10">
            <a:extLst>
              <a:ext uri="{FF2B5EF4-FFF2-40B4-BE49-F238E27FC236}">
                <a16:creationId xmlns:a16="http://schemas.microsoft.com/office/drawing/2014/main" id="{F5C9CD08-ADF4-4F72-9099-88C88C4A5497}"/>
              </a:ext>
            </a:extLst>
          </p:cNvPr>
          <p:cNvSpPr/>
          <p:nvPr/>
        </p:nvSpPr>
        <p:spPr>
          <a:xfrm>
            <a:off x="2063553" y="3256488"/>
            <a:ext cx="1596652" cy="1440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b="1" dirty="0">
                <a:solidFill>
                  <a:schemeClr val="bg1"/>
                </a:solidFill>
              </a:rPr>
              <a:t>6-year-olds</a:t>
            </a:r>
          </a:p>
          <a:p>
            <a:r>
              <a:rPr lang="en-US" sz="1867" dirty="0">
                <a:solidFill>
                  <a:schemeClr val="bg1"/>
                </a:solidFill>
              </a:rPr>
              <a:t>Compulsory pre-primary education</a:t>
            </a:r>
          </a:p>
        </p:txBody>
      </p:sp>
      <p:sp>
        <p:nvSpPr>
          <p:cNvPr id="20" name="Suorakulmio 10">
            <a:extLst>
              <a:ext uri="{FF2B5EF4-FFF2-40B4-BE49-F238E27FC236}">
                <a16:creationId xmlns:a16="http://schemas.microsoft.com/office/drawing/2014/main" id="{0424E7B5-D4A7-4D59-B6CB-237D3450CD51}"/>
              </a:ext>
            </a:extLst>
          </p:cNvPr>
          <p:cNvSpPr/>
          <p:nvPr/>
        </p:nvSpPr>
        <p:spPr>
          <a:xfrm>
            <a:off x="114723" y="3256480"/>
            <a:ext cx="1852819" cy="1440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b="1" dirty="0">
                <a:solidFill>
                  <a:schemeClr val="bg1"/>
                </a:solidFill>
              </a:rPr>
              <a:t>0-5-year-olds</a:t>
            </a:r>
          </a:p>
          <a:p>
            <a:r>
              <a:rPr lang="en-US" sz="1867" dirty="0">
                <a:solidFill>
                  <a:schemeClr val="bg1"/>
                </a:solidFill>
              </a:rPr>
              <a:t>Early childhood education and care </a:t>
            </a:r>
            <a:endParaRPr lang="fi-FI" sz="1867" dirty="0"/>
          </a:p>
        </p:txBody>
      </p:sp>
      <p:cxnSp>
        <p:nvCxnSpPr>
          <p:cNvPr id="3" name="Straight Connector 2">
            <a:extLst>
              <a:ext uri="{FF2B5EF4-FFF2-40B4-BE49-F238E27FC236}">
                <a16:creationId xmlns:a16="http://schemas.microsoft.com/office/drawing/2014/main" id="{61B836A9-4580-4517-9716-4601D261FF3D}"/>
              </a:ext>
              <a:ext uri="{C183D7F6-B498-43B3-948B-1728B52AA6E4}">
                <adec:decorative xmlns:adec="http://schemas.microsoft.com/office/drawing/2017/decorative" val="1"/>
              </a:ext>
            </a:extLst>
          </p:cNvPr>
          <p:cNvCxnSpPr>
            <a:cxnSpLocks/>
          </p:cNvCxnSpPr>
          <p:nvPr/>
        </p:nvCxnSpPr>
        <p:spPr>
          <a:xfrm>
            <a:off x="8021809" y="3900155"/>
            <a:ext cx="900740" cy="9007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6EF2D5-5C7A-4E37-85EA-4BC50671B1F8}"/>
              </a:ext>
              <a:ext uri="{C183D7F6-B498-43B3-948B-1728B52AA6E4}">
                <adec:decorative xmlns:adec="http://schemas.microsoft.com/office/drawing/2017/decorative" val="1"/>
              </a:ext>
            </a:extLst>
          </p:cNvPr>
          <p:cNvCxnSpPr>
            <a:cxnSpLocks/>
          </p:cNvCxnSpPr>
          <p:nvPr/>
        </p:nvCxnSpPr>
        <p:spPr>
          <a:xfrm>
            <a:off x="5423926" y="3689283"/>
            <a:ext cx="9247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4EC438-136F-4527-B63B-459D6D8240F7}"/>
              </a:ext>
              <a:ext uri="{C183D7F6-B498-43B3-948B-1728B52AA6E4}">
                <adec:decorative xmlns:adec="http://schemas.microsoft.com/office/drawing/2017/decorative" val="1"/>
              </a:ext>
            </a:extLst>
          </p:cNvPr>
          <p:cNvCxnSpPr>
            <a:cxnSpLocks/>
          </p:cNvCxnSpPr>
          <p:nvPr/>
        </p:nvCxnSpPr>
        <p:spPr>
          <a:xfrm>
            <a:off x="5325377" y="4457368"/>
            <a:ext cx="9247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6D3040-B7FA-4A06-8304-61887155F22B}"/>
              </a:ext>
              <a:ext uri="{C183D7F6-B498-43B3-948B-1728B52AA6E4}">
                <adec:decorative xmlns:adec="http://schemas.microsoft.com/office/drawing/2017/decorative" val="1"/>
              </a:ext>
            </a:extLst>
          </p:cNvPr>
          <p:cNvCxnSpPr>
            <a:cxnSpLocks/>
          </p:cNvCxnSpPr>
          <p:nvPr/>
        </p:nvCxnSpPr>
        <p:spPr>
          <a:xfrm>
            <a:off x="7763974" y="5025616"/>
            <a:ext cx="9247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77E095C-B074-4DF8-B2FB-31DFA66E90E6}"/>
              </a:ext>
              <a:ext uri="{C183D7F6-B498-43B3-948B-1728B52AA6E4}">
                <adec:decorative xmlns:adec="http://schemas.microsoft.com/office/drawing/2017/decorative" val="1"/>
              </a:ext>
            </a:extLst>
          </p:cNvPr>
          <p:cNvCxnSpPr>
            <a:cxnSpLocks/>
          </p:cNvCxnSpPr>
          <p:nvPr/>
        </p:nvCxnSpPr>
        <p:spPr>
          <a:xfrm>
            <a:off x="7645496" y="3256480"/>
            <a:ext cx="346028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Suorakulmio 13">
            <a:extLst>
              <a:ext uri="{FF2B5EF4-FFF2-40B4-BE49-F238E27FC236}">
                <a16:creationId xmlns:a16="http://schemas.microsoft.com/office/drawing/2014/main" id="{6A034712-4B23-41A0-AB41-473E3CB3C5B8}"/>
              </a:ext>
            </a:extLst>
          </p:cNvPr>
          <p:cNvSpPr/>
          <p:nvPr/>
        </p:nvSpPr>
        <p:spPr>
          <a:xfrm>
            <a:off x="8482179" y="4212170"/>
            <a:ext cx="1968000" cy="235684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b="1" dirty="0">
                <a:solidFill>
                  <a:schemeClr val="bg1"/>
                </a:solidFill>
              </a:rPr>
              <a:t>Appr. 3+2 years</a:t>
            </a:r>
          </a:p>
          <a:p>
            <a:r>
              <a:rPr lang="en-US" sz="1867" dirty="0">
                <a:solidFill>
                  <a:schemeClr val="bg1"/>
                </a:solidFill>
              </a:rPr>
              <a:t>Bachelor’s and Master’s degrees at Universities of Applied Sciences</a:t>
            </a:r>
          </a:p>
        </p:txBody>
      </p:sp>
      <p:sp>
        <p:nvSpPr>
          <p:cNvPr id="24" name="Suorakulmio 12">
            <a:extLst>
              <a:ext uri="{FF2B5EF4-FFF2-40B4-BE49-F238E27FC236}">
                <a16:creationId xmlns:a16="http://schemas.microsoft.com/office/drawing/2014/main" id="{1D545F5A-F7F8-4712-85E2-B464EFC5B274}"/>
              </a:ext>
            </a:extLst>
          </p:cNvPr>
          <p:cNvSpPr/>
          <p:nvPr/>
        </p:nvSpPr>
        <p:spPr>
          <a:xfrm>
            <a:off x="6097985" y="4193176"/>
            <a:ext cx="2051633" cy="20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b="1" dirty="0">
                <a:solidFill>
                  <a:schemeClr val="bg1"/>
                </a:solidFill>
              </a:rPr>
              <a:t>16-19-year-olds</a:t>
            </a:r>
            <a:r>
              <a:rPr lang="en-US" sz="1867" dirty="0">
                <a:solidFill>
                  <a:schemeClr val="bg1"/>
                </a:solidFill>
              </a:rPr>
              <a:t> </a:t>
            </a:r>
          </a:p>
          <a:p>
            <a:r>
              <a:rPr lang="en-US" sz="1867" dirty="0">
                <a:solidFill>
                  <a:schemeClr val="bg1"/>
                </a:solidFill>
              </a:rPr>
              <a:t>Vocational qualifications in vocational institutions</a:t>
            </a:r>
          </a:p>
        </p:txBody>
      </p:sp>
      <p:sp>
        <p:nvSpPr>
          <p:cNvPr id="18" name="Suorakulmio 12">
            <a:extLst>
              <a:ext uri="{FF2B5EF4-FFF2-40B4-BE49-F238E27FC236}">
                <a16:creationId xmlns:a16="http://schemas.microsoft.com/office/drawing/2014/main" id="{3DFD0E98-7C5B-4FE3-AFE1-D5205B73ED76}"/>
              </a:ext>
            </a:extLst>
          </p:cNvPr>
          <p:cNvSpPr/>
          <p:nvPr/>
        </p:nvSpPr>
        <p:spPr>
          <a:xfrm>
            <a:off x="6097985" y="2004832"/>
            <a:ext cx="2051633" cy="20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b="1" dirty="0">
                <a:solidFill>
                  <a:schemeClr val="bg1"/>
                </a:solidFill>
              </a:rPr>
              <a:t>16-19-year-olds</a:t>
            </a:r>
            <a:r>
              <a:rPr lang="en-US" sz="1867" dirty="0">
                <a:solidFill>
                  <a:schemeClr val="bg1"/>
                </a:solidFill>
              </a:rPr>
              <a:t> </a:t>
            </a:r>
          </a:p>
          <a:p>
            <a:r>
              <a:rPr lang="en-US" sz="1867" dirty="0">
                <a:solidFill>
                  <a:schemeClr val="bg1"/>
                </a:solidFill>
              </a:rPr>
              <a:t>Matriculation examination in general upper secondary schools</a:t>
            </a:r>
          </a:p>
        </p:txBody>
      </p:sp>
      <p:sp>
        <p:nvSpPr>
          <p:cNvPr id="19" name="Suorakulmio 13">
            <a:extLst>
              <a:ext uri="{FF2B5EF4-FFF2-40B4-BE49-F238E27FC236}">
                <a16:creationId xmlns:a16="http://schemas.microsoft.com/office/drawing/2014/main" id="{AC495216-D58F-419B-A5CB-BDE69FDDE25C}"/>
              </a:ext>
            </a:extLst>
          </p:cNvPr>
          <p:cNvSpPr/>
          <p:nvPr/>
        </p:nvSpPr>
        <p:spPr>
          <a:xfrm>
            <a:off x="8482179" y="2344965"/>
            <a:ext cx="1968000" cy="168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b="1" dirty="0">
                <a:solidFill>
                  <a:schemeClr val="bg1"/>
                </a:solidFill>
              </a:rPr>
              <a:t>Appr. 3+2 years</a:t>
            </a:r>
          </a:p>
          <a:p>
            <a:r>
              <a:rPr lang="en-US" sz="1867" dirty="0">
                <a:solidFill>
                  <a:schemeClr val="bg1"/>
                </a:solidFill>
              </a:rPr>
              <a:t>Bachelor’s and Master’s degrees at Universities</a:t>
            </a:r>
          </a:p>
        </p:txBody>
      </p:sp>
      <p:sp>
        <p:nvSpPr>
          <p:cNvPr id="17" name="Suorakulmio 11">
            <a:extLst>
              <a:ext uri="{FF2B5EF4-FFF2-40B4-BE49-F238E27FC236}">
                <a16:creationId xmlns:a16="http://schemas.microsoft.com/office/drawing/2014/main" id="{A0BD0EE0-6421-4392-88DA-A04968177452}"/>
              </a:ext>
            </a:extLst>
          </p:cNvPr>
          <p:cNvSpPr/>
          <p:nvPr/>
        </p:nvSpPr>
        <p:spPr>
          <a:xfrm>
            <a:off x="3791745" y="3256480"/>
            <a:ext cx="2051633" cy="1440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b="1" dirty="0">
                <a:solidFill>
                  <a:schemeClr val="bg1"/>
                </a:solidFill>
              </a:rPr>
              <a:t>7–16-year-olds </a:t>
            </a:r>
          </a:p>
          <a:p>
            <a:r>
              <a:rPr lang="en-US" sz="1867" dirty="0">
                <a:solidFill>
                  <a:schemeClr val="bg1"/>
                </a:solidFill>
              </a:rPr>
              <a:t>Basic education in comprehensive schools</a:t>
            </a:r>
          </a:p>
        </p:txBody>
      </p:sp>
      <p:sp>
        <p:nvSpPr>
          <p:cNvPr id="22" name="Tekstiruutu 21">
            <a:extLst>
              <a:ext uri="{FF2B5EF4-FFF2-40B4-BE49-F238E27FC236}">
                <a16:creationId xmlns:a16="http://schemas.microsoft.com/office/drawing/2014/main" id="{30DFE805-9BF7-4E32-A133-41679060BCAD}"/>
              </a:ext>
            </a:extLst>
          </p:cNvPr>
          <p:cNvSpPr txBox="1"/>
          <p:nvPr/>
        </p:nvSpPr>
        <p:spPr>
          <a:xfrm>
            <a:off x="4368956" y="2797061"/>
            <a:ext cx="935309" cy="384260"/>
          </a:xfrm>
          <a:prstGeom prst="rect">
            <a:avLst/>
          </a:prstGeom>
          <a:noFill/>
        </p:spPr>
        <p:txBody>
          <a:bodyPr wrap="none" lIns="48000" tIns="48000" rIns="48000" bIns="48000" rtlCol="0">
            <a:spAutoFit/>
          </a:bodyPr>
          <a:lstStyle/>
          <a:p>
            <a:pPr algn="ctr"/>
            <a:r>
              <a:rPr lang="fi-FI" sz="1867" b="1" dirty="0">
                <a:solidFill>
                  <a:schemeClr val="bg1"/>
                </a:solidFill>
              </a:rPr>
              <a:t>Basic </a:t>
            </a:r>
            <a:r>
              <a:rPr lang="en-GB" sz="1867" b="1" dirty="0">
                <a:solidFill>
                  <a:schemeClr val="bg1"/>
                </a:solidFill>
              </a:rPr>
              <a:t>education</a:t>
            </a:r>
          </a:p>
        </p:txBody>
      </p:sp>
      <p:sp>
        <p:nvSpPr>
          <p:cNvPr id="23" name="Tekstiruutu 22">
            <a:extLst>
              <a:ext uri="{FF2B5EF4-FFF2-40B4-BE49-F238E27FC236}">
                <a16:creationId xmlns:a16="http://schemas.microsoft.com/office/drawing/2014/main" id="{D6B37EF5-6743-45B4-94A5-A65AF489D402}"/>
              </a:ext>
            </a:extLst>
          </p:cNvPr>
          <p:cNvSpPr txBox="1"/>
          <p:nvPr/>
        </p:nvSpPr>
        <p:spPr>
          <a:xfrm>
            <a:off x="6538096" y="1604183"/>
            <a:ext cx="1229619" cy="384260"/>
          </a:xfrm>
          <a:prstGeom prst="rect">
            <a:avLst/>
          </a:prstGeom>
          <a:noFill/>
        </p:spPr>
        <p:txBody>
          <a:bodyPr wrap="none" lIns="48000" tIns="48000" rIns="48000" bIns="48000" rtlCol="0">
            <a:spAutoFit/>
          </a:bodyPr>
          <a:lstStyle/>
          <a:p>
            <a:pPr algn="ctr"/>
            <a:r>
              <a:rPr lang="en-GB" sz="1867" b="1" dirty="0">
                <a:solidFill>
                  <a:schemeClr val="bg1"/>
                </a:solidFill>
              </a:rPr>
              <a:t>Secondary</a:t>
            </a:r>
            <a:r>
              <a:rPr lang="fi-FI" sz="1867" b="1" dirty="0">
                <a:solidFill>
                  <a:schemeClr val="bg1"/>
                </a:solidFill>
              </a:rPr>
              <a:t> </a:t>
            </a:r>
            <a:r>
              <a:rPr lang="en-GB" sz="1867" b="1" dirty="0">
                <a:solidFill>
                  <a:schemeClr val="bg1"/>
                </a:solidFill>
              </a:rPr>
              <a:t>education</a:t>
            </a:r>
          </a:p>
        </p:txBody>
      </p:sp>
      <p:sp>
        <p:nvSpPr>
          <p:cNvPr id="25" name="Tekstiruutu 24">
            <a:extLst>
              <a:ext uri="{FF2B5EF4-FFF2-40B4-BE49-F238E27FC236}">
                <a16:creationId xmlns:a16="http://schemas.microsoft.com/office/drawing/2014/main" id="{7861A14C-D0D6-46A3-B8AE-99CD4E422636}"/>
              </a:ext>
            </a:extLst>
          </p:cNvPr>
          <p:cNvSpPr txBox="1"/>
          <p:nvPr/>
        </p:nvSpPr>
        <p:spPr>
          <a:xfrm>
            <a:off x="8935359" y="1894197"/>
            <a:ext cx="1084708" cy="384260"/>
          </a:xfrm>
          <a:prstGeom prst="rect">
            <a:avLst/>
          </a:prstGeom>
          <a:solidFill>
            <a:schemeClr val="accent1"/>
          </a:solidFill>
        </p:spPr>
        <p:txBody>
          <a:bodyPr wrap="none" lIns="48000" tIns="48000" rIns="48000" bIns="48000" rtlCol="0">
            <a:spAutoFit/>
          </a:bodyPr>
          <a:lstStyle/>
          <a:p>
            <a:pPr algn="ctr"/>
            <a:r>
              <a:rPr lang="en-GB" sz="1867" b="1" dirty="0">
                <a:solidFill>
                  <a:schemeClr val="bg1"/>
                </a:solidFill>
              </a:rPr>
              <a:t>Tertiary education</a:t>
            </a:r>
          </a:p>
        </p:txBody>
      </p:sp>
      <p:sp>
        <p:nvSpPr>
          <p:cNvPr id="29" name="Title 1">
            <a:extLst>
              <a:ext uri="{FF2B5EF4-FFF2-40B4-BE49-F238E27FC236}">
                <a16:creationId xmlns:a16="http://schemas.microsoft.com/office/drawing/2014/main" id="{10254709-C9BB-4942-B15A-CF1808422DA1}"/>
              </a:ext>
            </a:extLst>
          </p:cNvPr>
          <p:cNvSpPr>
            <a:spLocks noGrp="1"/>
          </p:cNvSpPr>
          <p:nvPr>
            <p:ph type="title"/>
          </p:nvPr>
        </p:nvSpPr>
        <p:spPr>
          <a:xfrm>
            <a:off x="1919536" y="576000"/>
            <a:ext cx="8352928" cy="672075"/>
          </a:xfrm>
        </p:spPr>
        <p:txBody>
          <a:bodyPr>
            <a:normAutofit fontScale="90000"/>
          </a:bodyPr>
          <a:lstStyle/>
          <a:p>
            <a:pPr algn="ctr"/>
            <a:r>
              <a:rPr lang="en-US" dirty="0">
                <a:latin typeface="+mn-lt"/>
                <a:ea typeface="+mn-ea"/>
                <a:cs typeface="+mn-cs"/>
              </a:rPr>
              <a:t>The Finnish education system today</a:t>
            </a:r>
            <a:endParaRPr lang="en-US" dirty="0"/>
          </a:p>
        </p:txBody>
      </p:sp>
      <p:sp>
        <p:nvSpPr>
          <p:cNvPr id="21" name="Suorakulmio 13">
            <a:extLst>
              <a:ext uri="{FF2B5EF4-FFF2-40B4-BE49-F238E27FC236}">
                <a16:creationId xmlns:a16="http://schemas.microsoft.com/office/drawing/2014/main" id="{A6D72520-4327-4463-BFBD-035746B9E307}"/>
              </a:ext>
            </a:extLst>
          </p:cNvPr>
          <p:cNvSpPr/>
          <p:nvPr/>
        </p:nvSpPr>
        <p:spPr>
          <a:xfrm>
            <a:off x="10611082" y="2513176"/>
            <a:ext cx="1513895" cy="168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67" dirty="0">
                <a:solidFill>
                  <a:schemeClr val="bg1"/>
                </a:solidFill>
              </a:rPr>
              <a:t>Doctoral degrees and licentiate degrees in Universities</a:t>
            </a:r>
          </a:p>
        </p:txBody>
      </p:sp>
    </p:spTree>
    <p:extLst>
      <p:ext uri="{BB962C8B-B14F-4D97-AF65-F5344CB8AC3E}">
        <p14:creationId xmlns:p14="http://schemas.microsoft.com/office/powerpoint/2010/main" val="178464148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74" y="1272339"/>
            <a:ext cx="11620072" cy="5179832"/>
          </a:xfrm>
          <a:solidFill>
            <a:schemeClr val="bg1"/>
          </a:solidFill>
        </p:spPr>
        <p:txBody>
          <a:bodyPr>
            <a:noAutofit/>
          </a:bodyPr>
          <a:lstStyle/>
          <a:p>
            <a:r>
              <a:rPr lang="en-US" sz="2000" b="1" dirty="0">
                <a:solidFill>
                  <a:schemeClr val="tx1"/>
                </a:solidFill>
                <a:latin typeface="Amasis MT Pro" panose="02040504050005020304" pitchFamily="18" charset="0"/>
                <a:cs typeface="Aldhabi" panose="020B0604020202020204" pitchFamily="2" charset="-78"/>
              </a:rPr>
              <a:t>Schools are given a great deal of autonomy</a:t>
            </a:r>
            <a:r>
              <a:rPr lang="en-US" sz="2000" dirty="0">
                <a:solidFill>
                  <a:schemeClr val="tx1"/>
                </a:solidFill>
                <a:latin typeface="Amasis MT Pro" panose="02040504050005020304" pitchFamily="18" charset="0"/>
                <a:cs typeface="Aldhabi" panose="020B0604020202020204" pitchFamily="2" charset="-78"/>
              </a:rPr>
              <a:t>. The national core curriculum is localized and there is a </a:t>
            </a:r>
            <a:r>
              <a:rPr lang="en-US" sz="2000" b="1" dirty="0">
                <a:solidFill>
                  <a:schemeClr val="tx1"/>
                </a:solidFill>
                <a:latin typeface="Amasis MT Pro" panose="02040504050005020304" pitchFamily="18" charset="0"/>
                <a:cs typeface="Aldhabi" panose="020B0604020202020204" pitchFamily="2" charset="-78"/>
              </a:rPr>
              <a:t>high level of trust </a:t>
            </a:r>
            <a:r>
              <a:rPr lang="en-US" sz="2000" dirty="0">
                <a:solidFill>
                  <a:schemeClr val="tx1"/>
                </a:solidFill>
                <a:latin typeface="Amasis MT Pro" panose="02040504050005020304" pitchFamily="18" charset="0"/>
                <a:cs typeface="Aldhabi" panose="020B0604020202020204" pitchFamily="2" charset="-78"/>
              </a:rPr>
              <a:t>between the national and local school authorities. </a:t>
            </a:r>
          </a:p>
          <a:p>
            <a:pPr marL="0" indent="0">
              <a:buNone/>
            </a:pPr>
            <a:r>
              <a:rPr lang="en-US" sz="2000" dirty="0">
                <a:latin typeface="Amasis MT Pro" panose="02040504050005020304" pitchFamily="18" charset="0"/>
                <a:cs typeface="Aldhabi" panose="020B0604020202020204" pitchFamily="2" charset="-78"/>
              </a:rPr>
              <a:t> </a:t>
            </a:r>
          </a:p>
          <a:p>
            <a:r>
              <a:rPr lang="en-US" sz="2000" dirty="0">
                <a:solidFill>
                  <a:schemeClr val="tx1"/>
                </a:solidFill>
                <a:latin typeface="Amasis MT Pro" panose="02040504050005020304" pitchFamily="18" charset="0"/>
                <a:cs typeface="Aldhabi" panose="020B0604020202020204" pitchFamily="2" charset="-78"/>
              </a:rPr>
              <a:t>Teachers are </a:t>
            </a:r>
            <a:r>
              <a:rPr lang="en-US" sz="2000" b="1" dirty="0">
                <a:solidFill>
                  <a:schemeClr val="tx1"/>
                </a:solidFill>
                <a:latin typeface="Amasis MT Pro" panose="02040504050005020304" pitchFamily="18" charset="0"/>
                <a:cs typeface="Aldhabi" panose="020B0604020202020204" pitchFamily="2" charset="-78"/>
              </a:rPr>
              <a:t>professionals of learning</a:t>
            </a:r>
            <a:r>
              <a:rPr lang="en-US" sz="2000" dirty="0">
                <a:solidFill>
                  <a:schemeClr val="tx1"/>
                </a:solidFill>
                <a:latin typeface="Amasis MT Pro" panose="02040504050005020304" pitchFamily="18" charset="0"/>
                <a:cs typeface="Aldhabi" panose="020B0604020202020204" pitchFamily="2" charset="-78"/>
              </a:rPr>
              <a:t>. They can for example decide how they teach and what learning materials and resources they use. </a:t>
            </a:r>
          </a:p>
          <a:p>
            <a:pPr marL="0" indent="0">
              <a:buNone/>
            </a:pPr>
            <a:r>
              <a:rPr lang="en-US" sz="2000" dirty="0">
                <a:latin typeface="Amasis MT Pro" panose="02040504050005020304" pitchFamily="18" charset="0"/>
                <a:cs typeface="Aldhabi" panose="020B0604020202020204" pitchFamily="2" charset="-78"/>
              </a:rPr>
              <a:t> </a:t>
            </a:r>
          </a:p>
          <a:p>
            <a:r>
              <a:rPr lang="en-US" sz="2000" dirty="0">
                <a:solidFill>
                  <a:schemeClr val="tx1"/>
                </a:solidFill>
                <a:latin typeface="Amasis MT Pro" panose="02040504050005020304" pitchFamily="18" charset="0"/>
                <a:cs typeface="Aldhabi" panose="020B0604020202020204" pitchFamily="2" charset="-78"/>
              </a:rPr>
              <a:t>All children are entitled to </a:t>
            </a:r>
            <a:r>
              <a:rPr lang="en-US" sz="2000" b="1" dirty="0">
                <a:solidFill>
                  <a:schemeClr val="tx1"/>
                </a:solidFill>
                <a:latin typeface="Amasis MT Pro" panose="02040504050005020304" pitchFamily="18" charset="0"/>
                <a:cs typeface="Aldhabi" panose="020B0604020202020204" pitchFamily="2" charset="-78"/>
              </a:rPr>
              <a:t>special support</a:t>
            </a:r>
            <a:r>
              <a:rPr lang="en-US" sz="2000" dirty="0">
                <a:solidFill>
                  <a:schemeClr val="tx1"/>
                </a:solidFill>
                <a:latin typeface="Amasis MT Pro" panose="02040504050005020304" pitchFamily="18" charset="0"/>
                <a:cs typeface="Aldhabi" panose="020B0604020202020204" pitchFamily="2" charset="-78"/>
              </a:rPr>
              <a:t>. Pupils with minor or medium learning difficulties study in the same schools and classrooms as the others, but the schools are allocated additional resources.</a:t>
            </a:r>
          </a:p>
          <a:p>
            <a:pPr marL="0" indent="0">
              <a:buNone/>
            </a:pPr>
            <a:r>
              <a:rPr lang="en-US" sz="2000" dirty="0">
                <a:latin typeface="Amasis MT Pro" panose="02040504050005020304" pitchFamily="18" charset="0"/>
                <a:cs typeface="Aldhabi" panose="020B0604020202020204" pitchFamily="2" charset="-78"/>
              </a:rPr>
              <a:t> </a:t>
            </a:r>
          </a:p>
          <a:p>
            <a:r>
              <a:rPr lang="en-US" sz="2000" dirty="0">
                <a:solidFill>
                  <a:schemeClr val="tx1"/>
                </a:solidFill>
                <a:latin typeface="Amasis MT Pro" panose="02040504050005020304" pitchFamily="18" charset="0"/>
                <a:cs typeface="Aldhabi" panose="020B0604020202020204" pitchFamily="2" charset="-78"/>
              </a:rPr>
              <a:t>Finnish children begin pre-primary education at the age of six, spend less time in the classroom and have less homework than kids in many other countries, but still have </a:t>
            </a:r>
            <a:r>
              <a:rPr lang="en-US" sz="2000" b="1" dirty="0">
                <a:solidFill>
                  <a:schemeClr val="tx1"/>
                </a:solidFill>
                <a:latin typeface="Amasis MT Pro" panose="02040504050005020304" pitchFamily="18" charset="0"/>
                <a:cs typeface="Aldhabi" panose="020B0604020202020204" pitchFamily="2" charset="-78"/>
              </a:rPr>
              <a:t>excellent learning outcomes</a:t>
            </a:r>
            <a:r>
              <a:rPr lang="en-US" sz="2000" dirty="0">
                <a:solidFill>
                  <a:schemeClr val="tx1"/>
                </a:solidFill>
                <a:latin typeface="Amasis MT Pro" panose="02040504050005020304" pitchFamily="18" charset="0"/>
                <a:cs typeface="Aldhabi" panose="020B0604020202020204" pitchFamily="2" charset="-78"/>
              </a:rPr>
              <a:t>.</a:t>
            </a:r>
          </a:p>
        </p:txBody>
      </p:sp>
      <p:sp>
        <p:nvSpPr>
          <p:cNvPr id="4" name="Title 1">
            <a:extLst>
              <a:ext uri="{FF2B5EF4-FFF2-40B4-BE49-F238E27FC236}">
                <a16:creationId xmlns:a16="http://schemas.microsoft.com/office/drawing/2014/main" id="{E13117BD-1091-4A36-9CBE-1A61192F46D2}"/>
              </a:ext>
            </a:extLst>
          </p:cNvPr>
          <p:cNvSpPr txBox="1">
            <a:spLocks/>
          </p:cNvSpPr>
          <p:nvPr/>
        </p:nvSpPr>
        <p:spPr>
          <a:xfrm>
            <a:off x="1919536" y="576000"/>
            <a:ext cx="8352928" cy="672075"/>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ctr"/>
            <a:r>
              <a:rPr lang="en-US" sz="3200" dirty="0">
                <a:solidFill>
                  <a:schemeClr val="tx1"/>
                </a:solidFill>
              </a:rPr>
              <a:t>Characteristics of Finnish education</a:t>
            </a:r>
            <a:endParaRPr lang="en-US" sz="3200" dirty="0"/>
          </a:p>
        </p:txBody>
      </p:sp>
    </p:spTree>
    <p:extLst>
      <p:ext uri="{BB962C8B-B14F-4D97-AF65-F5344CB8AC3E}">
        <p14:creationId xmlns:p14="http://schemas.microsoft.com/office/powerpoint/2010/main" val="200754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393" y="1237514"/>
            <a:ext cx="11582400" cy="5107548"/>
          </a:xfrm>
          <a:solidFill>
            <a:schemeClr val="bg1"/>
          </a:solidFill>
        </p:spPr>
        <p:txBody>
          <a:bodyPr>
            <a:normAutofit fontScale="92500" lnSpcReduction="20000"/>
          </a:bodyPr>
          <a:lstStyle/>
          <a:p>
            <a:endParaRPr lang="en-US" sz="2000" b="1" dirty="0">
              <a:latin typeface="Amasis MT Pro" panose="02040504050005020304" pitchFamily="18" charset="0"/>
            </a:endParaRPr>
          </a:p>
          <a:p>
            <a:r>
              <a:rPr lang="en-US" sz="2000" b="1" dirty="0">
                <a:latin typeface="Amasis MT Pro" panose="02040504050005020304" pitchFamily="18" charset="0"/>
              </a:rPr>
              <a:t>Teachers are valued </a:t>
            </a:r>
            <a:r>
              <a:rPr lang="en-US" sz="2000" dirty="0">
                <a:latin typeface="Amasis MT Pro" panose="02040504050005020304" pitchFamily="18" charset="0"/>
              </a:rPr>
              <a:t>in Finnish society. T</a:t>
            </a:r>
            <a:r>
              <a:rPr lang="en-US" sz="2000" dirty="0">
                <a:solidFill>
                  <a:schemeClr val="tx1"/>
                </a:solidFill>
                <a:latin typeface="Amasis MT Pro" panose="02040504050005020304" pitchFamily="18" charset="0"/>
              </a:rPr>
              <a:t>eaching is a popular profession and universities can select the most motivated and talented applicants.</a:t>
            </a:r>
          </a:p>
          <a:p>
            <a:pPr marL="0" indent="0">
              <a:buNone/>
            </a:pPr>
            <a:r>
              <a:rPr lang="en-US" sz="2000" strike="sngStrike" dirty="0">
                <a:latin typeface="Amasis MT Pro" panose="02040504050005020304" pitchFamily="18" charset="0"/>
              </a:rPr>
              <a:t> </a:t>
            </a:r>
          </a:p>
          <a:p>
            <a:r>
              <a:rPr lang="en-US" sz="2000" dirty="0">
                <a:solidFill>
                  <a:schemeClr val="tx1"/>
                </a:solidFill>
                <a:latin typeface="Amasis MT Pro" panose="02040504050005020304" pitchFamily="18" charset="0"/>
              </a:rPr>
              <a:t>Both class teachers and subject teachers are highly trained, and their </a:t>
            </a:r>
            <a:r>
              <a:rPr lang="en-US" sz="2000" b="1" dirty="0">
                <a:solidFill>
                  <a:schemeClr val="tx1"/>
                </a:solidFill>
                <a:latin typeface="Amasis MT Pro" panose="02040504050005020304" pitchFamily="18" charset="0"/>
              </a:rPr>
              <a:t>research-based training </a:t>
            </a:r>
            <a:r>
              <a:rPr lang="en-US" sz="2000" dirty="0">
                <a:solidFill>
                  <a:schemeClr val="tx1"/>
                </a:solidFill>
                <a:latin typeface="Amasis MT Pro" panose="02040504050005020304" pitchFamily="18" charset="0"/>
              </a:rPr>
              <a:t>includes pedagogical studies and teaching practice.</a:t>
            </a:r>
          </a:p>
          <a:p>
            <a:pPr marL="0" indent="0">
              <a:buNone/>
            </a:pPr>
            <a:r>
              <a:rPr lang="en-US" sz="2000" dirty="0">
                <a:latin typeface="Amasis MT Pro" panose="02040504050005020304" pitchFamily="18" charset="0"/>
              </a:rPr>
              <a:t> </a:t>
            </a:r>
          </a:p>
          <a:p>
            <a:r>
              <a:rPr lang="en-US" sz="2000" dirty="0">
                <a:solidFill>
                  <a:schemeClr val="tx1"/>
                </a:solidFill>
                <a:latin typeface="Amasis MT Pro" panose="02040504050005020304" pitchFamily="18" charset="0"/>
              </a:rPr>
              <a:t>As a results, teachers are </a:t>
            </a:r>
            <a:r>
              <a:rPr lang="en-US" sz="2000" b="1" dirty="0">
                <a:solidFill>
                  <a:schemeClr val="tx1"/>
                </a:solidFill>
                <a:latin typeface="Amasis MT Pro" panose="02040504050005020304" pitchFamily="18" charset="0"/>
              </a:rPr>
              <a:t>autonomous professionals </a:t>
            </a:r>
            <a:r>
              <a:rPr lang="en-US" sz="2000" dirty="0">
                <a:solidFill>
                  <a:schemeClr val="tx1"/>
                </a:solidFill>
                <a:latin typeface="Amasis MT Pro" panose="02040504050005020304" pitchFamily="18" charset="0"/>
              </a:rPr>
              <a:t>with the expertise and ability to develop their own work. They are trusted, enjoy wide autonomy and have flexibility in their work.</a:t>
            </a:r>
            <a:r>
              <a:rPr lang="en-US" sz="2000" strike="sngStrike" dirty="0">
                <a:solidFill>
                  <a:schemeClr val="tx1"/>
                </a:solidFill>
                <a:latin typeface="Amasis MT Pro" panose="02040504050005020304" pitchFamily="18" charset="0"/>
              </a:rPr>
              <a:t> </a:t>
            </a:r>
          </a:p>
          <a:p>
            <a:pPr marL="0" indent="0">
              <a:buNone/>
            </a:pPr>
            <a:r>
              <a:rPr lang="en-US" sz="2000" strike="sngStrike" dirty="0">
                <a:latin typeface="Amasis MT Pro" panose="02040504050005020304" pitchFamily="18" charset="0"/>
              </a:rPr>
              <a:t> </a:t>
            </a:r>
          </a:p>
          <a:p>
            <a:r>
              <a:rPr lang="en-US" sz="2000" dirty="0">
                <a:solidFill>
                  <a:schemeClr val="tx1"/>
                </a:solidFill>
                <a:latin typeface="Amasis MT Pro" panose="02040504050005020304" pitchFamily="18" charset="0"/>
              </a:rPr>
              <a:t>Teachers also </a:t>
            </a:r>
            <a:r>
              <a:rPr lang="en-US" sz="2000" b="1" dirty="0">
                <a:solidFill>
                  <a:schemeClr val="tx1"/>
                </a:solidFill>
                <a:latin typeface="Amasis MT Pro" panose="02040504050005020304" pitchFamily="18" charset="0"/>
              </a:rPr>
              <a:t>actively participate in developing education and educational solutions</a:t>
            </a:r>
            <a:r>
              <a:rPr lang="en-US" sz="2000" dirty="0">
                <a:solidFill>
                  <a:schemeClr val="tx1"/>
                </a:solidFill>
                <a:latin typeface="Amasis MT Pro" panose="02040504050005020304" pitchFamily="18" charset="0"/>
              </a:rPr>
              <a:t> and learning materials.</a:t>
            </a:r>
          </a:p>
        </p:txBody>
      </p:sp>
      <p:sp>
        <p:nvSpPr>
          <p:cNvPr id="4" name="Title 1">
            <a:extLst>
              <a:ext uri="{FF2B5EF4-FFF2-40B4-BE49-F238E27FC236}">
                <a16:creationId xmlns:a16="http://schemas.microsoft.com/office/drawing/2014/main" id="{4B50E6B8-9DE8-486B-817B-312FCE61C8B4}"/>
              </a:ext>
            </a:extLst>
          </p:cNvPr>
          <p:cNvSpPr txBox="1">
            <a:spLocks/>
          </p:cNvSpPr>
          <p:nvPr/>
        </p:nvSpPr>
        <p:spPr>
          <a:xfrm>
            <a:off x="1919536" y="512938"/>
            <a:ext cx="8352928" cy="672075"/>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ctr"/>
            <a:r>
              <a:rPr lang="en-US" sz="3200" dirty="0">
                <a:solidFill>
                  <a:schemeClr val="tx1"/>
                </a:solidFill>
              </a:rPr>
              <a:t>Teachers in Finland</a:t>
            </a:r>
          </a:p>
        </p:txBody>
      </p:sp>
    </p:spTree>
    <p:extLst>
      <p:ext uri="{BB962C8B-B14F-4D97-AF65-F5344CB8AC3E}">
        <p14:creationId xmlns:p14="http://schemas.microsoft.com/office/powerpoint/2010/main" val="287764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4D277-F4E9-779E-A0B2-8E60D178D6AD}"/>
              </a:ext>
            </a:extLst>
          </p:cNvPr>
          <p:cNvSpPr txBox="1"/>
          <p:nvPr/>
        </p:nvSpPr>
        <p:spPr>
          <a:xfrm>
            <a:off x="943510" y="2045229"/>
            <a:ext cx="10304979" cy="2554545"/>
          </a:xfrm>
          <a:prstGeom prst="rect">
            <a:avLst/>
          </a:prstGeom>
          <a:noFill/>
        </p:spPr>
        <p:txBody>
          <a:bodyPr wrap="square">
            <a:spAutoFit/>
          </a:bodyPr>
          <a:lstStyle/>
          <a:p>
            <a:r>
              <a:rPr lang="en-CA" sz="4000" dirty="0"/>
              <a:t>A flipped classroom is a </a:t>
            </a:r>
            <a:r>
              <a:rPr lang="en-CA" sz="4000" b="1" dirty="0">
                <a:hlinkClick r:id="rId2"/>
              </a:rPr>
              <a:t>type of blended learning</a:t>
            </a:r>
            <a:r>
              <a:rPr lang="en-CA" sz="4000" dirty="0"/>
              <a:t> where students are introduced to content at home and practice working through it at school. </a:t>
            </a:r>
            <a:endParaRPr lang="en-GB" sz="4000" dirty="0"/>
          </a:p>
        </p:txBody>
      </p:sp>
    </p:spTree>
    <p:extLst>
      <p:ext uri="{BB962C8B-B14F-4D97-AF65-F5344CB8AC3E}">
        <p14:creationId xmlns:p14="http://schemas.microsoft.com/office/powerpoint/2010/main" val="80134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0C7-B4AB-4A56-8047-882F0662B84F}"/>
              </a:ext>
            </a:extLst>
          </p:cNvPr>
          <p:cNvSpPr>
            <a:spLocks noGrp="1"/>
          </p:cNvSpPr>
          <p:nvPr>
            <p:ph type="title"/>
          </p:nvPr>
        </p:nvSpPr>
        <p:spPr>
          <a:xfrm>
            <a:off x="513080" y="390418"/>
            <a:ext cx="11165840" cy="913578"/>
          </a:xfrm>
          <a:solidFill>
            <a:schemeClr val="accent1">
              <a:lumMod val="20000"/>
              <a:lumOff val="80000"/>
            </a:schemeClr>
          </a:solidFill>
        </p:spPr>
        <p:txBody>
          <a:bodyPr>
            <a:normAutofit/>
          </a:bodyPr>
          <a:lstStyle/>
          <a:p>
            <a:pPr algn="ctr"/>
            <a:r>
              <a:rPr lang="fi-FI" sz="5400" b="1" dirty="0"/>
              <a:t>Four pillars of flipped learning</a:t>
            </a:r>
            <a:endParaRPr lang="en-GB" sz="5400" b="1" dirty="0"/>
          </a:p>
        </p:txBody>
      </p:sp>
      <p:pic>
        <p:nvPicPr>
          <p:cNvPr id="4" name="İçerik Yer Tutucusu 6">
            <a:extLst>
              <a:ext uri="{FF2B5EF4-FFF2-40B4-BE49-F238E27FC236}">
                <a16:creationId xmlns:a16="http://schemas.microsoft.com/office/drawing/2014/main" id="{663AC182-AC96-440A-83D3-03542653A88C}"/>
              </a:ext>
            </a:extLst>
          </p:cNvPr>
          <p:cNvPicPr>
            <a:picLocks noGrp="1" noChangeAspect="1"/>
          </p:cNvPicPr>
          <p:nvPr>
            <p:ph idx="1"/>
          </p:nvPr>
        </p:nvPicPr>
        <p:blipFill>
          <a:blip r:embed="rId2"/>
          <a:stretch>
            <a:fillRect/>
          </a:stretch>
        </p:blipFill>
        <p:spPr>
          <a:xfrm>
            <a:off x="236306" y="1956542"/>
            <a:ext cx="11691991" cy="4511040"/>
          </a:xfrm>
        </p:spPr>
      </p:pic>
    </p:spTree>
    <p:extLst>
      <p:ext uri="{BB962C8B-B14F-4D97-AF65-F5344CB8AC3E}">
        <p14:creationId xmlns:p14="http://schemas.microsoft.com/office/powerpoint/2010/main" val="360352336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